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5143500" cx="9144000"/>
  <p:notesSz cx="6858000" cy="9144000"/>
  <p:embeddedFontLst>
    <p:embeddedFont>
      <p:font typeface="Oswald ExtraLight"/>
      <p:regular r:id="rId37"/>
      <p:bold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Bebas Neue"/>
      <p:regular r:id="rId43"/>
    </p:embeddedFont>
    <p:embeddedFont>
      <p:font typeface="Fjalla One"/>
      <p:regular r:id="rId44"/>
    </p:embeddedFont>
    <p:embeddedFont>
      <p:font typeface="Domine"/>
      <p:regular r:id="rId45"/>
      <p:bold r:id="rId46"/>
    </p:embeddedFont>
    <p:embeddedFont>
      <p:font typeface="Actor"/>
      <p:regular r:id="rId47"/>
    </p:embeddedFont>
    <p:embeddedFont>
      <p:font typeface="Oswald"/>
      <p:regular r:id="rId48"/>
      <p:bold r:id="rId49"/>
    </p:embeddedFont>
    <p:embeddedFont>
      <p:font typeface="PT Sans"/>
      <p:regular r:id="rId50"/>
      <p:bold r:id="rId51"/>
      <p:italic r:id="rId52"/>
      <p:boldItalic r:id="rId53"/>
    </p:embeddedFont>
    <p:embeddedFont>
      <p:font typeface="DM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01">
          <p15:clr>
            <a:srgbClr val="9AA0A6"/>
          </p15:clr>
        </p15:guide>
        <p15:guide id="2" orient="horz" pos="73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234133F-654D-47EF-BD25-92428781AF07}">
  <a:tblStyle styleId="{1234133F-654D-47EF-BD25-92428781AF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01" orient="horz"/>
        <p:guide pos="73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44" Type="http://schemas.openxmlformats.org/officeDocument/2006/relationships/font" Target="fonts/FjallaOne-regular.fntdata"/><Relationship Id="rId43" Type="http://schemas.openxmlformats.org/officeDocument/2006/relationships/font" Target="fonts/BebasNeue-regular.fntdata"/><Relationship Id="rId46" Type="http://schemas.openxmlformats.org/officeDocument/2006/relationships/font" Target="fonts/Domine-bold.fntdata"/><Relationship Id="rId45" Type="http://schemas.openxmlformats.org/officeDocument/2006/relationships/font" Target="fonts/Domin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Oswald-regular.fntdata"/><Relationship Id="rId47" Type="http://schemas.openxmlformats.org/officeDocument/2006/relationships/font" Target="fonts/Actor-regular.fntdata"/><Relationship Id="rId49" Type="http://schemas.openxmlformats.org/officeDocument/2006/relationships/font" Target="fonts/Oswald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OswaldExtraLight-regular.fntdata"/><Relationship Id="rId36" Type="http://schemas.openxmlformats.org/officeDocument/2006/relationships/slide" Target="slides/slide29.xml"/><Relationship Id="rId39" Type="http://schemas.openxmlformats.org/officeDocument/2006/relationships/font" Target="fonts/Lato-regular.fntdata"/><Relationship Id="rId38" Type="http://schemas.openxmlformats.org/officeDocument/2006/relationships/font" Target="fonts/OswaldExtraLight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TSans-bold.fntdata"/><Relationship Id="rId50" Type="http://schemas.openxmlformats.org/officeDocument/2006/relationships/font" Target="fonts/PTSans-regular.fntdata"/><Relationship Id="rId53" Type="http://schemas.openxmlformats.org/officeDocument/2006/relationships/font" Target="fonts/PTSans-boldItalic.fntdata"/><Relationship Id="rId52" Type="http://schemas.openxmlformats.org/officeDocument/2006/relationships/font" Target="fonts/PTSans-italic.fntdata"/><Relationship Id="rId11" Type="http://schemas.openxmlformats.org/officeDocument/2006/relationships/slide" Target="slides/slide4.xml"/><Relationship Id="rId55" Type="http://schemas.openxmlformats.org/officeDocument/2006/relationships/font" Target="fonts/DMSans-bold.fntdata"/><Relationship Id="rId10" Type="http://schemas.openxmlformats.org/officeDocument/2006/relationships/slide" Target="slides/slide3.xml"/><Relationship Id="rId54" Type="http://schemas.openxmlformats.org/officeDocument/2006/relationships/font" Target="fonts/DMSans-regular.fntdata"/><Relationship Id="rId13" Type="http://schemas.openxmlformats.org/officeDocument/2006/relationships/slide" Target="slides/slide6.xml"/><Relationship Id="rId57" Type="http://schemas.openxmlformats.org/officeDocument/2006/relationships/font" Target="fonts/DMSans-boldItalic.fntdata"/><Relationship Id="rId12" Type="http://schemas.openxmlformats.org/officeDocument/2006/relationships/slide" Target="slides/slide5.xml"/><Relationship Id="rId56" Type="http://schemas.openxmlformats.org/officeDocument/2006/relationships/font" Target="fonts/DMSans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3500e472c9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3500e472c9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3500e472c9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3500e472c9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350fed8c4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350fed8c4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1fe59bcd9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1fe59bcd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350fed8c4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350fed8c4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50fed8c4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350fed8c4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350fed8c4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350fed8c4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350fed8c4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350fed8c4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350fed8c4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350fed8c4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350fed8c4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350fed8c4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e91f73e2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e91f73e2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350fed8c4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350fed8c4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350fed8c4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350fed8c4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350fed8c4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350fed8c4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350fed8c4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350fed8c4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1fe59bcd9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1fe59bcd9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350fed8c48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350fed8c4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350fed8c4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350fed8c4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350fed8c48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350fed8c48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350fed8c48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350fed8c48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350fed8c48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350fed8c48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d7ae03d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0d7ae03d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50356382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350356382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500e472c9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3500e472c9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500e472c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3500e472c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3500e472c9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3500e472c9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500e472c9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3500e472c9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3500e472c9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3500e472c9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967650"/>
            <a:ext cx="3972000" cy="30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9952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5400000">
            <a:off x="7002555" y="-662466"/>
            <a:ext cx="1673084" cy="3614193"/>
            <a:chOff x="7350442" y="2608992"/>
            <a:chExt cx="777239" cy="1673160"/>
          </a:xfrm>
        </p:grpSpPr>
        <p:sp>
          <p:nvSpPr>
            <p:cNvPr id="12" name="Google Shape;12;p2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713225" y="1536500"/>
            <a:ext cx="5226000" cy="13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400">
                <a:solidFill>
                  <a:schemeClr val="accen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6098700" y="3330525"/>
            <a:ext cx="23319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75" name="Google Shape;75;p11"/>
          <p:cNvGrpSpPr/>
          <p:nvPr/>
        </p:nvGrpSpPr>
        <p:grpSpPr>
          <a:xfrm rot="5400000">
            <a:off x="6345490" y="-889971"/>
            <a:ext cx="1764332" cy="3811124"/>
            <a:chOff x="7350442" y="2608992"/>
            <a:chExt cx="777239" cy="1673160"/>
          </a:xfrm>
        </p:grpSpPr>
        <p:sp>
          <p:nvSpPr>
            <p:cNvPr id="76" name="Google Shape;76;p11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11"/>
          <p:cNvGrpSpPr/>
          <p:nvPr/>
        </p:nvGrpSpPr>
        <p:grpSpPr>
          <a:xfrm rot="-5400000">
            <a:off x="1007843" y="2135053"/>
            <a:ext cx="1737362" cy="3752898"/>
            <a:chOff x="7350442" y="2608992"/>
            <a:chExt cx="777239" cy="1673160"/>
          </a:xfrm>
        </p:grpSpPr>
        <p:sp>
          <p:nvSpPr>
            <p:cNvPr id="85" name="Google Shape;85;p11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1"/>
          <p:cNvGrpSpPr/>
          <p:nvPr/>
        </p:nvGrpSpPr>
        <p:grpSpPr>
          <a:xfrm>
            <a:off x="752475" y="981075"/>
            <a:ext cx="1200150" cy="114300"/>
            <a:chOff x="752475" y="981075"/>
            <a:chExt cx="1200150" cy="114300"/>
          </a:xfrm>
        </p:grpSpPr>
        <p:sp>
          <p:nvSpPr>
            <p:cNvPr id="94" name="Google Shape;94;p11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/>
          <p:nvPr>
            <p:ph type="title"/>
          </p:nvPr>
        </p:nvSpPr>
        <p:spPr>
          <a:xfrm>
            <a:off x="1849288" y="1728870"/>
            <a:ext cx="23364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hasCustomPrompt="1" idx="2" type="title"/>
          </p:nvPr>
        </p:nvSpPr>
        <p:spPr>
          <a:xfrm>
            <a:off x="695771" y="1749900"/>
            <a:ext cx="867300" cy="80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/>
          <p:nvPr>
            <p:ph idx="1" type="subTitle"/>
          </p:nvPr>
        </p:nvSpPr>
        <p:spPr>
          <a:xfrm>
            <a:off x="1849288" y="210521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idx="3" type="title"/>
          </p:nvPr>
        </p:nvSpPr>
        <p:spPr>
          <a:xfrm>
            <a:off x="6111838" y="1730349"/>
            <a:ext cx="23364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hasCustomPrompt="1" idx="4" type="title"/>
          </p:nvPr>
        </p:nvSpPr>
        <p:spPr>
          <a:xfrm>
            <a:off x="4961874" y="1749900"/>
            <a:ext cx="867300" cy="80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idx="5" type="subTitle"/>
          </p:nvPr>
        </p:nvSpPr>
        <p:spPr>
          <a:xfrm>
            <a:off x="6111838" y="2110350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6" type="title"/>
          </p:nvPr>
        </p:nvSpPr>
        <p:spPr>
          <a:xfrm>
            <a:off x="1853038" y="3419068"/>
            <a:ext cx="23364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hasCustomPrompt="1" idx="7" type="title"/>
          </p:nvPr>
        </p:nvSpPr>
        <p:spPr>
          <a:xfrm>
            <a:off x="695771" y="3448775"/>
            <a:ext cx="867300" cy="80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idx="8" type="subTitle"/>
          </p:nvPr>
        </p:nvSpPr>
        <p:spPr>
          <a:xfrm>
            <a:off x="1853038" y="3800225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9" type="title"/>
          </p:nvPr>
        </p:nvSpPr>
        <p:spPr>
          <a:xfrm>
            <a:off x="6111838" y="3421989"/>
            <a:ext cx="2336400" cy="36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hasCustomPrompt="1" idx="13" type="title"/>
          </p:nvPr>
        </p:nvSpPr>
        <p:spPr>
          <a:xfrm>
            <a:off x="4961874" y="3453772"/>
            <a:ext cx="867300" cy="80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/>
          <p:nvPr>
            <p:ph idx="14" type="subTitle"/>
          </p:nvPr>
        </p:nvSpPr>
        <p:spPr>
          <a:xfrm>
            <a:off x="6111838" y="3797480"/>
            <a:ext cx="2336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idx="15" type="title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/>
          <p:nvPr>
            <p:ph idx="1" type="subTitle"/>
          </p:nvPr>
        </p:nvSpPr>
        <p:spPr>
          <a:xfrm>
            <a:off x="5381275" y="3173650"/>
            <a:ext cx="2887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2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2_1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2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4720925" y="539500"/>
            <a:ext cx="31914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grpSp>
        <p:nvGrpSpPr>
          <p:cNvPr id="127" name="Google Shape;127;p18"/>
          <p:cNvGrpSpPr/>
          <p:nvPr/>
        </p:nvGrpSpPr>
        <p:grpSpPr>
          <a:xfrm flipH="1" rot="-5399868">
            <a:off x="480934" y="-830736"/>
            <a:ext cx="2029371" cy="4383847"/>
            <a:chOff x="7350442" y="2608992"/>
            <a:chExt cx="777239" cy="1673160"/>
          </a:xfrm>
        </p:grpSpPr>
        <p:sp>
          <p:nvSpPr>
            <p:cNvPr id="128" name="Google Shape;128;p18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BLANK_1_1_1_2_1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972450" y="539500"/>
            <a:ext cx="71991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1584063" y="1543600"/>
            <a:ext cx="2337300" cy="3918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0" name="Google Shape;140;p20"/>
          <p:cNvSpPr txBox="1"/>
          <p:nvPr>
            <p:ph idx="1" type="subTitle"/>
          </p:nvPr>
        </p:nvSpPr>
        <p:spPr>
          <a:xfrm>
            <a:off x="1584063" y="1938600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1" name="Google Shape;141;p20"/>
          <p:cNvSpPr txBox="1"/>
          <p:nvPr>
            <p:ph idx="2" type="title"/>
          </p:nvPr>
        </p:nvSpPr>
        <p:spPr>
          <a:xfrm>
            <a:off x="5704788" y="1543600"/>
            <a:ext cx="2340900" cy="3918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idx="3" type="subTitle"/>
          </p:nvPr>
        </p:nvSpPr>
        <p:spPr>
          <a:xfrm>
            <a:off x="5704788" y="1938600"/>
            <a:ext cx="23409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3" name="Google Shape;143;p20"/>
          <p:cNvSpPr txBox="1"/>
          <p:nvPr>
            <p:ph idx="4" type="title"/>
          </p:nvPr>
        </p:nvSpPr>
        <p:spPr>
          <a:xfrm>
            <a:off x="3644425" y="3290400"/>
            <a:ext cx="2337300" cy="3933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4" name="Google Shape;144;p20"/>
          <p:cNvSpPr txBox="1"/>
          <p:nvPr>
            <p:ph idx="5" type="subTitle"/>
          </p:nvPr>
        </p:nvSpPr>
        <p:spPr>
          <a:xfrm>
            <a:off x="3644425" y="3682009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5" name="Google Shape;145;p20"/>
          <p:cNvSpPr txBox="1"/>
          <p:nvPr>
            <p:ph idx="6" type="title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5540775" y="1840338"/>
            <a:ext cx="2421900" cy="106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4768453" y="1840338"/>
            <a:ext cx="596100" cy="5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5514500" y="3055663"/>
            <a:ext cx="24219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24" name="Google Shape;24;p3"/>
          <p:cNvGrpSpPr/>
          <p:nvPr/>
        </p:nvGrpSpPr>
        <p:grpSpPr>
          <a:xfrm rot="5400000">
            <a:off x="976911" y="3061602"/>
            <a:ext cx="1683966" cy="3637785"/>
            <a:chOff x="7350442" y="2608992"/>
            <a:chExt cx="777239" cy="1673160"/>
          </a:xfrm>
        </p:grpSpPr>
        <p:sp>
          <p:nvSpPr>
            <p:cNvPr id="25" name="Google Shape;25;p3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3"/>
          <p:cNvGrpSpPr/>
          <p:nvPr/>
        </p:nvGrpSpPr>
        <p:grpSpPr>
          <a:xfrm flipH="1" rot="5400000">
            <a:off x="6568632" y="-1639800"/>
            <a:ext cx="1684044" cy="3637785"/>
            <a:chOff x="7350442" y="2608992"/>
            <a:chExt cx="777239" cy="1673160"/>
          </a:xfrm>
        </p:grpSpPr>
        <p:sp>
          <p:nvSpPr>
            <p:cNvPr id="34" name="Google Shape;34;p3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1495425" y="1599975"/>
            <a:ext cx="13221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8" name="Google Shape;148;p21"/>
          <p:cNvSpPr txBox="1"/>
          <p:nvPr>
            <p:ph idx="1" type="subTitle"/>
          </p:nvPr>
        </p:nvSpPr>
        <p:spPr>
          <a:xfrm>
            <a:off x="1495425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2" type="title"/>
          </p:nvPr>
        </p:nvSpPr>
        <p:spPr>
          <a:xfrm>
            <a:off x="4211550" y="1599975"/>
            <a:ext cx="13221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0" name="Google Shape;150;p21"/>
          <p:cNvSpPr txBox="1"/>
          <p:nvPr>
            <p:ph idx="3" type="subTitle"/>
          </p:nvPr>
        </p:nvSpPr>
        <p:spPr>
          <a:xfrm>
            <a:off x="4211550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1" name="Google Shape;151;p21"/>
          <p:cNvSpPr txBox="1"/>
          <p:nvPr>
            <p:ph idx="4" type="title"/>
          </p:nvPr>
        </p:nvSpPr>
        <p:spPr>
          <a:xfrm>
            <a:off x="1495425" y="3329975"/>
            <a:ext cx="1322100" cy="36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2" name="Google Shape;152;p21"/>
          <p:cNvSpPr txBox="1"/>
          <p:nvPr>
            <p:ph idx="5" type="subTitle"/>
          </p:nvPr>
        </p:nvSpPr>
        <p:spPr>
          <a:xfrm>
            <a:off x="1495425" y="3733325"/>
            <a:ext cx="13221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3" name="Google Shape;153;p21"/>
          <p:cNvSpPr txBox="1"/>
          <p:nvPr>
            <p:ph idx="6" type="title"/>
          </p:nvPr>
        </p:nvSpPr>
        <p:spPr>
          <a:xfrm>
            <a:off x="4211550" y="3329974"/>
            <a:ext cx="1322100" cy="36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4" name="Google Shape;154;p21"/>
          <p:cNvSpPr txBox="1"/>
          <p:nvPr>
            <p:ph idx="7" type="subTitle"/>
          </p:nvPr>
        </p:nvSpPr>
        <p:spPr>
          <a:xfrm>
            <a:off x="4211550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5" name="Google Shape;155;p21"/>
          <p:cNvSpPr txBox="1"/>
          <p:nvPr>
            <p:ph idx="8" type="title"/>
          </p:nvPr>
        </p:nvSpPr>
        <p:spPr>
          <a:xfrm>
            <a:off x="6927550" y="1599975"/>
            <a:ext cx="13221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9" type="subTitle"/>
          </p:nvPr>
        </p:nvSpPr>
        <p:spPr>
          <a:xfrm>
            <a:off x="6927675" y="2003838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3" type="title"/>
          </p:nvPr>
        </p:nvSpPr>
        <p:spPr>
          <a:xfrm>
            <a:off x="6927675" y="3329974"/>
            <a:ext cx="1322100" cy="36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8" name="Google Shape;158;p21"/>
          <p:cNvSpPr txBox="1"/>
          <p:nvPr>
            <p:ph idx="14" type="subTitle"/>
          </p:nvPr>
        </p:nvSpPr>
        <p:spPr>
          <a:xfrm>
            <a:off x="6927675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9" name="Google Shape;159;p21"/>
          <p:cNvSpPr txBox="1"/>
          <p:nvPr>
            <p:ph idx="15"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1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hasCustomPrompt="1" type="title"/>
          </p:nvPr>
        </p:nvSpPr>
        <p:spPr>
          <a:xfrm>
            <a:off x="713225" y="730825"/>
            <a:ext cx="4165800" cy="8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200">
                <a:solidFill>
                  <a:schemeClr val="accen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2" name="Google Shape;162;p22"/>
          <p:cNvSpPr txBox="1"/>
          <p:nvPr>
            <p:ph idx="1" type="subTitle"/>
          </p:nvPr>
        </p:nvSpPr>
        <p:spPr>
          <a:xfrm>
            <a:off x="713225" y="1629825"/>
            <a:ext cx="4165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hasCustomPrompt="1" idx="2" type="title"/>
          </p:nvPr>
        </p:nvSpPr>
        <p:spPr>
          <a:xfrm>
            <a:off x="4265050" y="2909950"/>
            <a:ext cx="4165800" cy="8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200">
                <a:solidFill>
                  <a:schemeClr val="accen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4" name="Google Shape;164;p22"/>
          <p:cNvSpPr txBox="1"/>
          <p:nvPr>
            <p:ph idx="3" type="subTitle"/>
          </p:nvPr>
        </p:nvSpPr>
        <p:spPr>
          <a:xfrm>
            <a:off x="4265050" y="3817475"/>
            <a:ext cx="4165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65" name="Google Shape;165;p22"/>
          <p:cNvGrpSpPr/>
          <p:nvPr/>
        </p:nvGrpSpPr>
        <p:grpSpPr>
          <a:xfrm rot="5400000">
            <a:off x="6327004" y="-594849"/>
            <a:ext cx="1955378" cy="4224060"/>
            <a:chOff x="7350442" y="2608992"/>
            <a:chExt cx="777239" cy="1673160"/>
          </a:xfrm>
        </p:grpSpPr>
        <p:sp>
          <p:nvSpPr>
            <p:cNvPr id="166" name="Google Shape;166;p22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22"/>
          <p:cNvGrpSpPr/>
          <p:nvPr/>
        </p:nvGrpSpPr>
        <p:grpSpPr>
          <a:xfrm flipH="1" rot="-5400000">
            <a:off x="696504" y="1651201"/>
            <a:ext cx="1955378" cy="4224060"/>
            <a:chOff x="7350442" y="2608992"/>
            <a:chExt cx="777239" cy="1673160"/>
          </a:xfrm>
        </p:grpSpPr>
        <p:sp>
          <p:nvSpPr>
            <p:cNvPr id="175" name="Google Shape;175;p22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22"/>
          <p:cNvGrpSpPr/>
          <p:nvPr/>
        </p:nvGrpSpPr>
        <p:grpSpPr>
          <a:xfrm>
            <a:off x="4695775" y="4494275"/>
            <a:ext cx="1200150" cy="114300"/>
            <a:chOff x="752475" y="981075"/>
            <a:chExt cx="1200150" cy="114300"/>
          </a:xfrm>
        </p:grpSpPr>
        <p:sp>
          <p:nvSpPr>
            <p:cNvPr id="184" name="Google Shape;184;p22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713225" y="1164100"/>
            <a:ext cx="3392100" cy="3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idx="2" type="body"/>
          </p:nvPr>
        </p:nvSpPr>
        <p:spPr>
          <a:xfrm>
            <a:off x="5029625" y="1164100"/>
            <a:ext cx="3392100" cy="3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4" name="Google Shape;194;p23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ctrTitle"/>
          </p:nvPr>
        </p:nvSpPr>
        <p:spPr>
          <a:xfrm>
            <a:off x="2429950" y="950150"/>
            <a:ext cx="4284000" cy="75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7" name="Google Shape;197;p24"/>
          <p:cNvSpPr txBox="1"/>
          <p:nvPr>
            <p:ph idx="1" type="subTitle"/>
          </p:nvPr>
        </p:nvSpPr>
        <p:spPr>
          <a:xfrm>
            <a:off x="2425075" y="1828300"/>
            <a:ext cx="42939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98" name="Google Shape;198;p24"/>
          <p:cNvGrpSpPr/>
          <p:nvPr/>
        </p:nvGrpSpPr>
        <p:grpSpPr>
          <a:xfrm flipH="1" rot="10800000">
            <a:off x="7172094" y="843104"/>
            <a:ext cx="2029371" cy="4383847"/>
            <a:chOff x="7350442" y="2608992"/>
            <a:chExt cx="777239" cy="1673160"/>
          </a:xfrm>
        </p:grpSpPr>
        <p:sp>
          <p:nvSpPr>
            <p:cNvPr id="199" name="Google Shape;199;p24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24"/>
          <p:cNvGrpSpPr/>
          <p:nvPr/>
        </p:nvGrpSpPr>
        <p:grpSpPr>
          <a:xfrm flipH="1">
            <a:off x="-57431" y="4"/>
            <a:ext cx="2029371" cy="4383847"/>
            <a:chOff x="7350442" y="2608992"/>
            <a:chExt cx="777239" cy="1673160"/>
          </a:xfrm>
        </p:grpSpPr>
        <p:sp>
          <p:nvSpPr>
            <p:cNvPr id="208" name="Google Shape;208;p24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24"/>
          <p:cNvSpPr txBox="1"/>
          <p:nvPr/>
        </p:nvSpPr>
        <p:spPr>
          <a:xfrm>
            <a:off x="2478750" y="3448025"/>
            <a:ext cx="41865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1_1_1_1">
    <p:bg>
      <p:bgPr>
        <a:gradFill>
          <a:gsLst>
            <a:gs pos="0">
              <a:schemeClr val="accent3"/>
            </a:gs>
            <a:gs pos="44000">
              <a:schemeClr val="accent4"/>
            </a:gs>
            <a:gs pos="100000">
              <a:schemeClr val="accent5"/>
            </a:gs>
          </a:gsLst>
          <a:lin ang="2698631" scaled="0"/>
        </a:gra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1_1_1_2">
    <p:bg>
      <p:bgPr>
        <a:gradFill>
          <a:gsLst>
            <a:gs pos="0">
              <a:schemeClr val="accent2"/>
            </a:gs>
            <a:gs pos="36000">
              <a:schemeClr val="accent4"/>
            </a:gs>
            <a:gs pos="100000">
              <a:schemeClr val="accent4"/>
            </a:gs>
          </a:gsLst>
          <a:lin ang="2698631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ctrTitle"/>
          </p:nvPr>
        </p:nvSpPr>
        <p:spPr>
          <a:xfrm>
            <a:off x="2056531" y="1188113"/>
            <a:ext cx="5031000" cy="25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6" name="Google Shape;226;p29"/>
          <p:cNvSpPr txBox="1"/>
          <p:nvPr>
            <p:ph idx="1" type="subTitle"/>
          </p:nvPr>
        </p:nvSpPr>
        <p:spPr>
          <a:xfrm>
            <a:off x="2056475" y="3799788"/>
            <a:ext cx="5031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7" name="Google Shape;227;p29"/>
          <p:cNvSpPr/>
          <p:nvPr/>
        </p:nvSpPr>
        <p:spPr>
          <a:xfrm>
            <a:off x="-1028425" y="-337265"/>
            <a:ext cx="3877361" cy="1938199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9"/>
          <p:cNvSpPr/>
          <p:nvPr/>
        </p:nvSpPr>
        <p:spPr>
          <a:xfrm rot="10800000">
            <a:off x="6010232" y="4359938"/>
            <a:ext cx="3009008" cy="1504130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/>
          <p:nvPr/>
        </p:nvSpPr>
        <p:spPr>
          <a:xfrm rot="-5400000">
            <a:off x="-1833870" y="1700000"/>
            <a:ext cx="3220942" cy="1610071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-1028425" y="-608876"/>
            <a:ext cx="3877361" cy="1938199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/>
          <p:nvPr/>
        </p:nvSpPr>
        <p:spPr>
          <a:xfrm rot="5400000">
            <a:off x="6588728" y="2004211"/>
            <a:ext cx="4841837" cy="2420317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/>
          <p:nvPr/>
        </p:nvSpPr>
        <p:spPr>
          <a:xfrm rot="5400000">
            <a:off x="6927898" y="2004211"/>
            <a:ext cx="4841837" cy="2420317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9"/>
          <p:cNvSpPr/>
          <p:nvPr/>
        </p:nvSpPr>
        <p:spPr>
          <a:xfrm>
            <a:off x="-458000" y="4115506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"/>
          <p:cNvSpPr/>
          <p:nvPr/>
        </p:nvSpPr>
        <p:spPr>
          <a:xfrm rot="10800000">
            <a:off x="7200960" y="-337237"/>
            <a:ext cx="2610341" cy="1525361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title"/>
          </p:nvPr>
        </p:nvSpPr>
        <p:spPr>
          <a:xfrm>
            <a:off x="1938900" y="2775025"/>
            <a:ext cx="5266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7" name="Google Shape;237;p30"/>
          <p:cNvSpPr txBox="1"/>
          <p:nvPr>
            <p:ph hasCustomPrompt="1" idx="2" type="title"/>
          </p:nvPr>
        </p:nvSpPr>
        <p:spPr>
          <a:xfrm>
            <a:off x="3785100" y="1833313"/>
            <a:ext cx="1573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8" name="Google Shape;238;p30"/>
          <p:cNvSpPr txBox="1"/>
          <p:nvPr>
            <p:ph idx="1" type="subTitle"/>
          </p:nvPr>
        </p:nvSpPr>
        <p:spPr>
          <a:xfrm>
            <a:off x="1938900" y="3716738"/>
            <a:ext cx="52662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0"/>
          <p:cNvSpPr/>
          <p:nvPr/>
        </p:nvSpPr>
        <p:spPr>
          <a:xfrm>
            <a:off x="259466" y="-337265"/>
            <a:ext cx="3877361" cy="1938199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259466" y="-608876"/>
            <a:ext cx="3877361" cy="1938199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0"/>
          <p:cNvSpPr/>
          <p:nvPr/>
        </p:nvSpPr>
        <p:spPr>
          <a:xfrm rot="5400000">
            <a:off x="-1214485" y="997747"/>
            <a:ext cx="3564673" cy="2083028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5192116" y="-608875"/>
            <a:ext cx="3546140" cy="1772630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0"/>
          <p:cNvSpPr/>
          <p:nvPr/>
        </p:nvSpPr>
        <p:spPr>
          <a:xfrm rot="-5400000">
            <a:off x="7000992" y="800779"/>
            <a:ext cx="3303141" cy="1930201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/>
          <p:nvPr/>
        </p:nvSpPr>
        <p:spPr>
          <a:xfrm>
            <a:off x="7220829" y="-411028"/>
            <a:ext cx="2406326" cy="1202864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 rot="-5400000">
            <a:off x="7974050" y="811350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720000" y="1215750"/>
            <a:ext cx="7704000" cy="3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720000" y="1112200"/>
            <a:ext cx="7704000" cy="3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title"/>
          </p:nvPr>
        </p:nvSpPr>
        <p:spPr>
          <a:xfrm>
            <a:off x="1629135" y="826525"/>
            <a:ext cx="24471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1" name="Google Shape;251;p32"/>
          <p:cNvSpPr txBox="1"/>
          <p:nvPr>
            <p:ph idx="2" type="title"/>
          </p:nvPr>
        </p:nvSpPr>
        <p:spPr>
          <a:xfrm>
            <a:off x="5067783" y="2878525"/>
            <a:ext cx="24471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2" name="Google Shape;252;p32"/>
          <p:cNvSpPr txBox="1"/>
          <p:nvPr>
            <p:ph idx="1" type="subTitle"/>
          </p:nvPr>
        </p:nvSpPr>
        <p:spPr>
          <a:xfrm>
            <a:off x="5067788" y="3306275"/>
            <a:ext cx="24471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3" name="Google Shape;253;p32"/>
          <p:cNvSpPr txBox="1"/>
          <p:nvPr>
            <p:ph idx="3" type="subTitle"/>
          </p:nvPr>
        </p:nvSpPr>
        <p:spPr>
          <a:xfrm>
            <a:off x="1629112" y="1254275"/>
            <a:ext cx="24471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4" name="Google Shape;254;p32"/>
          <p:cNvSpPr/>
          <p:nvPr/>
        </p:nvSpPr>
        <p:spPr>
          <a:xfrm rot="-5400000">
            <a:off x="6980405" y="1606654"/>
            <a:ext cx="3303141" cy="1930201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/>
          <p:nvPr/>
        </p:nvSpPr>
        <p:spPr>
          <a:xfrm rot="-5400000">
            <a:off x="-1317079" y="1708189"/>
            <a:ext cx="3455113" cy="1727128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8" name="Google Shape;258;p33"/>
          <p:cNvSpPr/>
          <p:nvPr/>
        </p:nvSpPr>
        <p:spPr>
          <a:xfrm rot="10800000">
            <a:off x="7664083" y="-283418"/>
            <a:ext cx="1519830" cy="888118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3"/>
          <p:cNvSpPr/>
          <p:nvPr/>
        </p:nvSpPr>
        <p:spPr>
          <a:xfrm rot="-5400000">
            <a:off x="-923924" y="3624256"/>
            <a:ext cx="2048701" cy="1024096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type="title"/>
          </p:nvPr>
        </p:nvSpPr>
        <p:spPr>
          <a:xfrm>
            <a:off x="720000" y="786338"/>
            <a:ext cx="423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2" name="Google Shape;262;p34"/>
          <p:cNvSpPr txBox="1"/>
          <p:nvPr>
            <p:ph idx="1" type="body"/>
          </p:nvPr>
        </p:nvSpPr>
        <p:spPr>
          <a:xfrm>
            <a:off x="720000" y="1776838"/>
            <a:ext cx="4232400" cy="25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3" name="Google Shape;263;p34"/>
          <p:cNvSpPr/>
          <p:nvPr/>
        </p:nvSpPr>
        <p:spPr>
          <a:xfrm>
            <a:off x="5248475" y="4178906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2317950" y="905550"/>
            <a:ext cx="4508100" cy="33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66" name="Google Shape;266;p35"/>
          <p:cNvGrpSpPr/>
          <p:nvPr/>
        </p:nvGrpSpPr>
        <p:grpSpPr>
          <a:xfrm>
            <a:off x="-371550" y="1260424"/>
            <a:ext cx="1666100" cy="2622681"/>
            <a:chOff x="-371550" y="1260424"/>
            <a:chExt cx="1666100" cy="2622681"/>
          </a:xfrm>
        </p:grpSpPr>
        <p:sp>
          <p:nvSpPr>
            <p:cNvPr id="267" name="Google Shape;267;p35"/>
            <p:cNvSpPr/>
            <p:nvPr/>
          </p:nvSpPr>
          <p:spPr>
            <a:xfrm rot="5400000">
              <a:off x="-783077" y="1805478"/>
              <a:ext cx="2622681" cy="1532572"/>
            </a:xfrm>
            <a:custGeom>
              <a:rect b="b" l="l" r="r" t="t"/>
              <a:pathLst>
                <a:path extrusionOk="0" h="50605" w="86600">
                  <a:moveTo>
                    <a:pt x="43297" y="1"/>
                  </a:moveTo>
                  <a:cubicBezTo>
                    <a:pt x="42353" y="1"/>
                    <a:pt x="41405" y="366"/>
                    <a:pt x="40675" y="1096"/>
                  </a:cubicBezTo>
                  <a:lnTo>
                    <a:pt x="1438" y="40333"/>
                  </a:lnTo>
                  <a:cubicBezTo>
                    <a:pt x="0" y="41771"/>
                    <a:pt x="0" y="44122"/>
                    <a:pt x="1438" y="45560"/>
                  </a:cubicBezTo>
                  <a:lnTo>
                    <a:pt x="6483" y="50604"/>
                  </a:lnTo>
                  <a:lnTo>
                    <a:pt x="40675" y="16412"/>
                  </a:lnTo>
                  <a:cubicBezTo>
                    <a:pt x="41405" y="15693"/>
                    <a:pt x="42353" y="15333"/>
                    <a:pt x="43297" y="15333"/>
                  </a:cubicBezTo>
                  <a:cubicBezTo>
                    <a:pt x="44241" y="15333"/>
                    <a:pt x="45183" y="15693"/>
                    <a:pt x="45902" y="16412"/>
                  </a:cubicBezTo>
                  <a:lnTo>
                    <a:pt x="80117" y="50604"/>
                  </a:lnTo>
                  <a:lnTo>
                    <a:pt x="85162" y="45560"/>
                  </a:lnTo>
                  <a:cubicBezTo>
                    <a:pt x="86600" y="44122"/>
                    <a:pt x="86600" y="41771"/>
                    <a:pt x="85162" y="40333"/>
                  </a:cubicBezTo>
                  <a:lnTo>
                    <a:pt x="45902" y="1096"/>
                  </a:lnTo>
                  <a:cubicBezTo>
                    <a:pt x="45183" y="366"/>
                    <a:pt x="44241" y="1"/>
                    <a:pt x="43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 rot="-5400000">
              <a:off x="-849506" y="2094083"/>
              <a:ext cx="1911349" cy="955437"/>
            </a:xfrm>
            <a:custGeom>
              <a:rect b="b" l="l" r="r" t="t"/>
              <a:pathLst>
                <a:path extrusionOk="0" h="46313" w="92649">
                  <a:moveTo>
                    <a:pt x="0" y="0"/>
                  </a:moveTo>
                  <a:cubicBezTo>
                    <a:pt x="0" y="936"/>
                    <a:pt x="366" y="1872"/>
                    <a:pt x="1096" y="2602"/>
                  </a:cubicBezTo>
                  <a:lnTo>
                    <a:pt x="43711" y="45217"/>
                  </a:lnTo>
                  <a:cubicBezTo>
                    <a:pt x="44430" y="45947"/>
                    <a:pt x="45377" y="46312"/>
                    <a:pt x="46324" y="46312"/>
                  </a:cubicBezTo>
                  <a:cubicBezTo>
                    <a:pt x="47272" y="46312"/>
                    <a:pt x="48219" y="45947"/>
                    <a:pt x="48938" y="45217"/>
                  </a:cubicBezTo>
                  <a:lnTo>
                    <a:pt x="91553" y="2602"/>
                  </a:lnTo>
                  <a:cubicBezTo>
                    <a:pt x="92283" y="1872"/>
                    <a:pt x="92648" y="936"/>
                    <a:pt x="9264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35"/>
          <p:cNvGrpSpPr/>
          <p:nvPr/>
        </p:nvGrpSpPr>
        <p:grpSpPr>
          <a:xfrm flipH="1">
            <a:off x="7849450" y="1260424"/>
            <a:ext cx="1666100" cy="2622681"/>
            <a:chOff x="-371550" y="1260424"/>
            <a:chExt cx="1666100" cy="2622681"/>
          </a:xfrm>
        </p:grpSpPr>
        <p:sp>
          <p:nvSpPr>
            <p:cNvPr id="270" name="Google Shape;270;p35"/>
            <p:cNvSpPr/>
            <p:nvPr/>
          </p:nvSpPr>
          <p:spPr>
            <a:xfrm rot="5400000">
              <a:off x="-783077" y="1805478"/>
              <a:ext cx="2622681" cy="1532572"/>
            </a:xfrm>
            <a:custGeom>
              <a:rect b="b" l="l" r="r" t="t"/>
              <a:pathLst>
                <a:path extrusionOk="0" h="50605" w="86600">
                  <a:moveTo>
                    <a:pt x="43297" y="1"/>
                  </a:moveTo>
                  <a:cubicBezTo>
                    <a:pt x="42353" y="1"/>
                    <a:pt x="41405" y="366"/>
                    <a:pt x="40675" y="1096"/>
                  </a:cubicBezTo>
                  <a:lnTo>
                    <a:pt x="1438" y="40333"/>
                  </a:lnTo>
                  <a:cubicBezTo>
                    <a:pt x="0" y="41771"/>
                    <a:pt x="0" y="44122"/>
                    <a:pt x="1438" y="45560"/>
                  </a:cubicBezTo>
                  <a:lnTo>
                    <a:pt x="6483" y="50604"/>
                  </a:lnTo>
                  <a:lnTo>
                    <a:pt x="40675" y="16412"/>
                  </a:lnTo>
                  <a:cubicBezTo>
                    <a:pt x="41405" y="15693"/>
                    <a:pt x="42353" y="15333"/>
                    <a:pt x="43297" y="15333"/>
                  </a:cubicBezTo>
                  <a:cubicBezTo>
                    <a:pt x="44241" y="15333"/>
                    <a:pt x="45183" y="15693"/>
                    <a:pt x="45902" y="16412"/>
                  </a:cubicBezTo>
                  <a:lnTo>
                    <a:pt x="80117" y="50604"/>
                  </a:lnTo>
                  <a:lnTo>
                    <a:pt x="85162" y="45560"/>
                  </a:lnTo>
                  <a:cubicBezTo>
                    <a:pt x="86600" y="44122"/>
                    <a:pt x="86600" y="41771"/>
                    <a:pt x="85162" y="40333"/>
                  </a:cubicBezTo>
                  <a:lnTo>
                    <a:pt x="45902" y="1096"/>
                  </a:lnTo>
                  <a:cubicBezTo>
                    <a:pt x="45183" y="366"/>
                    <a:pt x="44241" y="1"/>
                    <a:pt x="43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 rot="-5400000">
              <a:off x="-849506" y="2094083"/>
              <a:ext cx="1911349" cy="955437"/>
            </a:xfrm>
            <a:custGeom>
              <a:rect b="b" l="l" r="r" t="t"/>
              <a:pathLst>
                <a:path extrusionOk="0" h="46313" w="92649">
                  <a:moveTo>
                    <a:pt x="0" y="0"/>
                  </a:moveTo>
                  <a:cubicBezTo>
                    <a:pt x="0" y="936"/>
                    <a:pt x="366" y="1872"/>
                    <a:pt x="1096" y="2602"/>
                  </a:cubicBezTo>
                  <a:lnTo>
                    <a:pt x="43711" y="45217"/>
                  </a:lnTo>
                  <a:cubicBezTo>
                    <a:pt x="44430" y="45947"/>
                    <a:pt x="45377" y="46312"/>
                    <a:pt x="46324" y="46312"/>
                  </a:cubicBezTo>
                  <a:cubicBezTo>
                    <a:pt x="47272" y="46312"/>
                    <a:pt x="48219" y="45947"/>
                    <a:pt x="48938" y="45217"/>
                  </a:cubicBezTo>
                  <a:lnTo>
                    <a:pt x="91553" y="2602"/>
                  </a:lnTo>
                  <a:cubicBezTo>
                    <a:pt x="92283" y="1872"/>
                    <a:pt x="92648" y="936"/>
                    <a:pt x="9264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/>
          <p:nvPr/>
        </p:nvSpPr>
        <p:spPr>
          <a:xfrm rot="10800000">
            <a:off x="3489500" y="-156056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6"/>
          <p:cNvSpPr/>
          <p:nvPr/>
        </p:nvSpPr>
        <p:spPr>
          <a:xfrm>
            <a:off x="3489500" y="4034431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6"/>
          <p:cNvSpPr txBox="1"/>
          <p:nvPr>
            <p:ph type="title"/>
          </p:nvPr>
        </p:nvSpPr>
        <p:spPr>
          <a:xfrm>
            <a:off x="2137800" y="1494300"/>
            <a:ext cx="4868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6" name="Google Shape;276;p36"/>
          <p:cNvSpPr txBox="1"/>
          <p:nvPr>
            <p:ph idx="1" type="subTitle"/>
          </p:nvPr>
        </p:nvSpPr>
        <p:spPr>
          <a:xfrm>
            <a:off x="2137800" y="2336101"/>
            <a:ext cx="4868400" cy="13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720000" y="1377150"/>
            <a:ext cx="4119300" cy="23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79" name="Google Shape;279;p37"/>
          <p:cNvGrpSpPr/>
          <p:nvPr/>
        </p:nvGrpSpPr>
        <p:grpSpPr>
          <a:xfrm rot="5400000">
            <a:off x="1713675" y="-1085451"/>
            <a:ext cx="1666100" cy="2622681"/>
            <a:chOff x="-371550" y="1260424"/>
            <a:chExt cx="1666100" cy="2622681"/>
          </a:xfrm>
        </p:grpSpPr>
        <p:sp>
          <p:nvSpPr>
            <p:cNvPr id="280" name="Google Shape;280;p37"/>
            <p:cNvSpPr/>
            <p:nvPr/>
          </p:nvSpPr>
          <p:spPr>
            <a:xfrm rot="5400000">
              <a:off x="-783077" y="1805478"/>
              <a:ext cx="2622681" cy="1532572"/>
            </a:xfrm>
            <a:custGeom>
              <a:rect b="b" l="l" r="r" t="t"/>
              <a:pathLst>
                <a:path extrusionOk="0" h="50605" w="86600">
                  <a:moveTo>
                    <a:pt x="43297" y="1"/>
                  </a:moveTo>
                  <a:cubicBezTo>
                    <a:pt x="42353" y="1"/>
                    <a:pt x="41405" y="366"/>
                    <a:pt x="40675" y="1096"/>
                  </a:cubicBezTo>
                  <a:lnTo>
                    <a:pt x="1438" y="40333"/>
                  </a:lnTo>
                  <a:cubicBezTo>
                    <a:pt x="0" y="41771"/>
                    <a:pt x="0" y="44122"/>
                    <a:pt x="1438" y="45560"/>
                  </a:cubicBezTo>
                  <a:lnTo>
                    <a:pt x="6483" y="50604"/>
                  </a:lnTo>
                  <a:lnTo>
                    <a:pt x="40675" y="16412"/>
                  </a:lnTo>
                  <a:cubicBezTo>
                    <a:pt x="41405" y="15693"/>
                    <a:pt x="42353" y="15333"/>
                    <a:pt x="43297" y="15333"/>
                  </a:cubicBezTo>
                  <a:cubicBezTo>
                    <a:pt x="44241" y="15333"/>
                    <a:pt x="45183" y="15693"/>
                    <a:pt x="45902" y="16412"/>
                  </a:cubicBezTo>
                  <a:lnTo>
                    <a:pt x="80117" y="50604"/>
                  </a:lnTo>
                  <a:lnTo>
                    <a:pt x="85162" y="45560"/>
                  </a:lnTo>
                  <a:cubicBezTo>
                    <a:pt x="86600" y="44122"/>
                    <a:pt x="86600" y="41771"/>
                    <a:pt x="85162" y="40333"/>
                  </a:cubicBezTo>
                  <a:lnTo>
                    <a:pt x="45902" y="1096"/>
                  </a:lnTo>
                  <a:cubicBezTo>
                    <a:pt x="45183" y="366"/>
                    <a:pt x="44241" y="1"/>
                    <a:pt x="43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7"/>
            <p:cNvSpPr/>
            <p:nvPr/>
          </p:nvSpPr>
          <p:spPr>
            <a:xfrm rot="-5400000">
              <a:off x="-849506" y="2094083"/>
              <a:ext cx="1911349" cy="955437"/>
            </a:xfrm>
            <a:custGeom>
              <a:rect b="b" l="l" r="r" t="t"/>
              <a:pathLst>
                <a:path extrusionOk="0" h="46313" w="92649">
                  <a:moveTo>
                    <a:pt x="0" y="0"/>
                  </a:moveTo>
                  <a:cubicBezTo>
                    <a:pt x="0" y="936"/>
                    <a:pt x="366" y="1872"/>
                    <a:pt x="1096" y="2602"/>
                  </a:cubicBezTo>
                  <a:lnTo>
                    <a:pt x="43711" y="45217"/>
                  </a:lnTo>
                  <a:cubicBezTo>
                    <a:pt x="44430" y="45947"/>
                    <a:pt x="45377" y="46312"/>
                    <a:pt x="46324" y="46312"/>
                  </a:cubicBezTo>
                  <a:cubicBezTo>
                    <a:pt x="47272" y="46312"/>
                    <a:pt x="48219" y="45947"/>
                    <a:pt x="48938" y="45217"/>
                  </a:cubicBezTo>
                  <a:lnTo>
                    <a:pt x="91553" y="2602"/>
                  </a:lnTo>
                  <a:cubicBezTo>
                    <a:pt x="92283" y="1872"/>
                    <a:pt x="92648" y="936"/>
                    <a:pt x="9264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37"/>
          <p:cNvSpPr/>
          <p:nvPr/>
        </p:nvSpPr>
        <p:spPr>
          <a:xfrm flipH="1" rot="10800000">
            <a:off x="608050" y="4188399"/>
            <a:ext cx="3877361" cy="1938199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>
            <p:ph hasCustomPrompt="1" type="title"/>
          </p:nvPr>
        </p:nvSpPr>
        <p:spPr>
          <a:xfrm>
            <a:off x="1541250" y="1387300"/>
            <a:ext cx="6061500" cy="187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85" name="Google Shape;285;p38"/>
          <p:cNvSpPr txBox="1"/>
          <p:nvPr>
            <p:ph idx="1" type="subTitle"/>
          </p:nvPr>
        </p:nvSpPr>
        <p:spPr>
          <a:xfrm>
            <a:off x="1541250" y="3259075"/>
            <a:ext cx="6061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6" name="Google Shape;286;p38"/>
          <p:cNvSpPr/>
          <p:nvPr/>
        </p:nvSpPr>
        <p:spPr>
          <a:xfrm rot="-5400000">
            <a:off x="-752655" y="1933966"/>
            <a:ext cx="2551785" cy="1275576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8"/>
          <p:cNvSpPr/>
          <p:nvPr/>
        </p:nvSpPr>
        <p:spPr>
          <a:xfrm rot="-5400000">
            <a:off x="-570387" y="2059706"/>
            <a:ext cx="2048701" cy="1024096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8"/>
          <p:cNvSpPr/>
          <p:nvPr/>
        </p:nvSpPr>
        <p:spPr>
          <a:xfrm flipH="1" rot="5400000">
            <a:off x="7344870" y="1933966"/>
            <a:ext cx="2551785" cy="1275576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8"/>
          <p:cNvSpPr/>
          <p:nvPr/>
        </p:nvSpPr>
        <p:spPr>
          <a:xfrm flipH="1" rot="5400000">
            <a:off x="7665686" y="2059706"/>
            <a:ext cx="2048701" cy="1024096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/>
          <p:nvPr/>
        </p:nvSpPr>
        <p:spPr>
          <a:xfrm rot="5400000">
            <a:off x="7660126" y="219331"/>
            <a:ext cx="2048701" cy="1024096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0"/>
          <p:cNvSpPr/>
          <p:nvPr/>
        </p:nvSpPr>
        <p:spPr>
          <a:xfrm>
            <a:off x="-661388" y="-208158"/>
            <a:ext cx="2305570" cy="1152499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5" name="Google Shape;295;p40"/>
          <p:cNvSpPr txBox="1"/>
          <p:nvPr>
            <p:ph idx="2" type="title"/>
          </p:nvPr>
        </p:nvSpPr>
        <p:spPr>
          <a:xfrm>
            <a:off x="720000" y="1937650"/>
            <a:ext cx="2305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6" name="Google Shape;296;p40"/>
          <p:cNvSpPr txBox="1"/>
          <p:nvPr>
            <p:ph idx="1" type="subTitle"/>
          </p:nvPr>
        </p:nvSpPr>
        <p:spPr>
          <a:xfrm>
            <a:off x="720000" y="2358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0"/>
          <p:cNvSpPr txBox="1"/>
          <p:nvPr>
            <p:ph idx="3" type="title"/>
          </p:nvPr>
        </p:nvSpPr>
        <p:spPr>
          <a:xfrm>
            <a:off x="3419271" y="1937650"/>
            <a:ext cx="2305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8" name="Google Shape;298;p40"/>
          <p:cNvSpPr txBox="1"/>
          <p:nvPr>
            <p:ph idx="4" type="subTitle"/>
          </p:nvPr>
        </p:nvSpPr>
        <p:spPr>
          <a:xfrm>
            <a:off x="3419271" y="2358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40"/>
          <p:cNvSpPr txBox="1"/>
          <p:nvPr>
            <p:ph idx="5" type="title"/>
          </p:nvPr>
        </p:nvSpPr>
        <p:spPr>
          <a:xfrm>
            <a:off x="720000" y="3639300"/>
            <a:ext cx="2305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0" name="Google Shape;300;p40"/>
          <p:cNvSpPr txBox="1"/>
          <p:nvPr>
            <p:ph idx="6" type="subTitle"/>
          </p:nvPr>
        </p:nvSpPr>
        <p:spPr>
          <a:xfrm>
            <a:off x="720000" y="40599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0"/>
          <p:cNvSpPr txBox="1"/>
          <p:nvPr>
            <p:ph idx="7" type="title"/>
          </p:nvPr>
        </p:nvSpPr>
        <p:spPr>
          <a:xfrm>
            <a:off x="3419271" y="3639300"/>
            <a:ext cx="2305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2" name="Google Shape;302;p40"/>
          <p:cNvSpPr txBox="1"/>
          <p:nvPr>
            <p:ph idx="8" type="subTitle"/>
          </p:nvPr>
        </p:nvSpPr>
        <p:spPr>
          <a:xfrm>
            <a:off x="3419271" y="40599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40"/>
          <p:cNvSpPr txBox="1"/>
          <p:nvPr>
            <p:ph idx="9" type="title"/>
          </p:nvPr>
        </p:nvSpPr>
        <p:spPr>
          <a:xfrm>
            <a:off x="6118549" y="1937650"/>
            <a:ext cx="2305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4" name="Google Shape;304;p40"/>
          <p:cNvSpPr txBox="1"/>
          <p:nvPr>
            <p:ph idx="13" type="subTitle"/>
          </p:nvPr>
        </p:nvSpPr>
        <p:spPr>
          <a:xfrm>
            <a:off x="6118549" y="2358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40"/>
          <p:cNvSpPr txBox="1"/>
          <p:nvPr>
            <p:ph idx="14" type="title"/>
          </p:nvPr>
        </p:nvSpPr>
        <p:spPr>
          <a:xfrm>
            <a:off x="6118550" y="3639300"/>
            <a:ext cx="2305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6" name="Google Shape;306;p40"/>
          <p:cNvSpPr txBox="1"/>
          <p:nvPr>
            <p:ph idx="15" type="subTitle"/>
          </p:nvPr>
        </p:nvSpPr>
        <p:spPr>
          <a:xfrm>
            <a:off x="6118549" y="40599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40"/>
          <p:cNvSpPr txBox="1"/>
          <p:nvPr>
            <p:ph hasCustomPrompt="1" idx="16" type="title"/>
          </p:nvPr>
        </p:nvSpPr>
        <p:spPr>
          <a:xfrm>
            <a:off x="1437900" y="1364950"/>
            <a:ext cx="86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308" name="Google Shape;308;p40"/>
          <p:cNvSpPr txBox="1"/>
          <p:nvPr>
            <p:ph hasCustomPrompt="1" idx="17" type="title"/>
          </p:nvPr>
        </p:nvSpPr>
        <p:spPr>
          <a:xfrm>
            <a:off x="4137150" y="1364950"/>
            <a:ext cx="86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309" name="Google Shape;309;p40"/>
          <p:cNvSpPr txBox="1"/>
          <p:nvPr>
            <p:ph hasCustomPrompt="1" idx="18" type="title"/>
          </p:nvPr>
        </p:nvSpPr>
        <p:spPr>
          <a:xfrm>
            <a:off x="6836400" y="1364950"/>
            <a:ext cx="86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310" name="Google Shape;310;p40"/>
          <p:cNvSpPr txBox="1"/>
          <p:nvPr>
            <p:ph hasCustomPrompt="1" idx="19" type="title"/>
          </p:nvPr>
        </p:nvSpPr>
        <p:spPr>
          <a:xfrm>
            <a:off x="1437900" y="3066600"/>
            <a:ext cx="86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311" name="Google Shape;311;p40"/>
          <p:cNvSpPr txBox="1"/>
          <p:nvPr>
            <p:ph hasCustomPrompt="1" idx="20" type="title"/>
          </p:nvPr>
        </p:nvSpPr>
        <p:spPr>
          <a:xfrm>
            <a:off x="4137150" y="3066600"/>
            <a:ext cx="86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312" name="Google Shape;312;p40"/>
          <p:cNvSpPr txBox="1"/>
          <p:nvPr>
            <p:ph hasCustomPrompt="1" idx="21" type="title"/>
          </p:nvPr>
        </p:nvSpPr>
        <p:spPr>
          <a:xfrm>
            <a:off x="6836400" y="3066600"/>
            <a:ext cx="86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>
            <p:ph type="title"/>
          </p:nvPr>
        </p:nvSpPr>
        <p:spPr>
          <a:xfrm>
            <a:off x="1660050" y="3045001"/>
            <a:ext cx="582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5" name="Google Shape;315;p41"/>
          <p:cNvSpPr txBox="1"/>
          <p:nvPr>
            <p:ph idx="1" type="subTitle"/>
          </p:nvPr>
        </p:nvSpPr>
        <p:spPr>
          <a:xfrm>
            <a:off x="1660050" y="1566600"/>
            <a:ext cx="58239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6" name="Google Shape;316;p41"/>
          <p:cNvSpPr/>
          <p:nvPr/>
        </p:nvSpPr>
        <p:spPr>
          <a:xfrm>
            <a:off x="3296109" y="-97784"/>
            <a:ext cx="2551785" cy="1275576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1"/>
          <p:cNvSpPr/>
          <p:nvPr/>
        </p:nvSpPr>
        <p:spPr>
          <a:xfrm>
            <a:off x="3547651" y="-41319"/>
            <a:ext cx="2048701" cy="1024096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>
            <p:ph idx="1" type="subTitle"/>
          </p:nvPr>
        </p:nvSpPr>
        <p:spPr>
          <a:xfrm>
            <a:off x="1786775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2" type="subTitle"/>
          </p:nvPr>
        </p:nvSpPr>
        <p:spPr>
          <a:xfrm>
            <a:off x="4970850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3" type="subTitle"/>
          </p:nvPr>
        </p:nvSpPr>
        <p:spPr>
          <a:xfrm>
            <a:off x="178662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4" type="subTitle"/>
          </p:nvPr>
        </p:nvSpPr>
        <p:spPr>
          <a:xfrm>
            <a:off x="497085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/>
          <p:nvPr/>
        </p:nvSpPr>
        <p:spPr>
          <a:xfrm flipH="1">
            <a:off x="-355156" y="-411025"/>
            <a:ext cx="2010947" cy="1005224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2"/>
          <p:cNvSpPr/>
          <p:nvPr/>
        </p:nvSpPr>
        <p:spPr>
          <a:xfrm flipH="1" rot="5400000">
            <a:off x="-782962" y="610497"/>
            <a:ext cx="1809290" cy="105726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2"/>
          <p:cNvSpPr/>
          <p:nvPr/>
        </p:nvSpPr>
        <p:spPr>
          <a:xfrm rot="5400000">
            <a:off x="7847462" y="-36258"/>
            <a:ext cx="2305570" cy="1152499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type="title"/>
          </p:nvPr>
        </p:nvSpPr>
        <p:spPr>
          <a:xfrm>
            <a:off x="720000" y="1316303"/>
            <a:ext cx="3971700" cy="15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5" name="Google Shape;325;p43"/>
          <p:cNvSpPr txBox="1"/>
          <p:nvPr>
            <p:ph idx="1" type="subTitle"/>
          </p:nvPr>
        </p:nvSpPr>
        <p:spPr>
          <a:xfrm>
            <a:off x="720000" y="2822488"/>
            <a:ext cx="39717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43"/>
          <p:cNvSpPr/>
          <p:nvPr/>
        </p:nvSpPr>
        <p:spPr>
          <a:xfrm>
            <a:off x="-555893" y="-272859"/>
            <a:ext cx="2551785" cy="1275576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3"/>
          <p:cNvSpPr/>
          <p:nvPr/>
        </p:nvSpPr>
        <p:spPr>
          <a:xfrm>
            <a:off x="-304351" y="-216394"/>
            <a:ext cx="2048701" cy="1024096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type="title"/>
          </p:nvPr>
        </p:nvSpPr>
        <p:spPr>
          <a:xfrm>
            <a:off x="4836000" y="1662600"/>
            <a:ext cx="33429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0" name="Google Shape;330;p44"/>
          <p:cNvSpPr txBox="1"/>
          <p:nvPr>
            <p:ph idx="1" type="subTitle"/>
          </p:nvPr>
        </p:nvSpPr>
        <p:spPr>
          <a:xfrm>
            <a:off x="4836000" y="2400625"/>
            <a:ext cx="3342900" cy="10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4"/>
          <p:cNvSpPr/>
          <p:nvPr/>
        </p:nvSpPr>
        <p:spPr>
          <a:xfrm>
            <a:off x="6118774" y="-464475"/>
            <a:ext cx="3022674" cy="1510962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4"/>
          <p:cNvSpPr/>
          <p:nvPr/>
        </p:nvSpPr>
        <p:spPr>
          <a:xfrm rot="-5400000">
            <a:off x="7465791" y="477886"/>
            <a:ext cx="2815583" cy="164529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/>
          <p:nvPr/>
        </p:nvSpPr>
        <p:spPr>
          <a:xfrm>
            <a:off x="7220829" y="-411028"/>
            <a:ext cx="2406326" cy="1202864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5"/>
          <p:cNvSpPr/>
          <p:nvPr/>
        </p:nvSpPr>
        <p:spPr>
          <a:xfrm rot="-5400000">
            <a:off x="7974050" y="811350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5"/>
          <p:cNvSpPr/>
          <p:nvPr/>
        </p:nvSpPr>
        <p:spPr>
          <a:xfrm>
            <a:off x="-555893" y="-272859"/>
            <a:ext cx="2551785" cy="1275576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5"/>
          <p:cNvSpPr txBox="1"/>
          <p:nvPr>
            <p:ph idx="1" type="body"/>
          </p:nvPr>
        </p:nvSpPr>
        <p:spPr>
          <a:xfrm>
            <a:off x="940950" y="1490963"/>
            <a:ext cx="3852000" cy="30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38" name="Google Shape;338;p45"/>
          <p:cNvSpPr txBox="1"/>
          <p:nvPr>
            <p:ph idx="2" type="body"/>
          </p:nvPr>
        </p:nvSpPr>
        <p:spPr>
          <a:xfrm>
            <a:off x="4705136" y="1490963"/>
            <a:ext cx="3718800" cy="30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jalla One"/>
              <a:buChar char="●"/>
              <a:defRPr b="1" sz="2500">
                <a:latin typeface="Fjalla One"/>
                <a:ea typeface="Fjalla One"/>
                <a:cs typeface="Fjalla One"/>
                <a:sym typeface="Fjalla One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39" name="Google Shape;339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/>
          <p:nvPr/>
        </p:nvSpPr>
        <p:spPr>
          <a:xfrm>
            <a:off x="7514825" y="-88810"/>
            <a:ext cx="2339156" cy="1169287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6"/>
          <p:cNvSpPr/>
          <p:nvPr/>
        </p:nvSpPr>
        <p:spPr>
          <a:xfrm>
            <a:off x="7514825" y="-252675"/>
            <a:ext cx="2339156" cy="1169287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6"/>
          <p:cNvSpPr/>
          <p:nvPr/>
        </p:nvSpPr>
        <p:spPr>
          <a:xfrm rot="-5400000">
            <a:off x="-1009038" y="884792"/>
            <a:ext cx="2305570" cy="1152499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5" name="Google Shape;345;p46"/>
          <p:cNvSpPr txBox="1"/>
          <p:nvPr>
            <p:ph idx="2" type="title"/>
          </p:nvPr>
        </p:nvSpPr>
        <p:spPr>
          <a:xfrm>
            <a:off x="828850" y="2917325"/>
            <a:ext cx="2240400" cy="3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6" name="Google Shape;346;p46"/>
          <p:cNvSpPr txBox="1"/>
          <p:nvPr>
            <p:ph idx="1" type="subTitle"/>
          </p:nvPr>
        </p:nvSpPr>
        <p:spPr>
          <a:xfrm>
            <a:off x="828850" y="3311500"/>
            <a:ext cx="22404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46"/>
          <p:cNvSpPr txBox="1"/>
          <p:nvPr>
            <p:ph idx="3" type="title"/>
          </p:nvPr>
        </p:nvSpPr>
        <p:spPr>
          <a:xfrm>
            <a:off x="3451795" y="2917325"/>
            <a:ext cx="2240400" cy="3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8" name="Google Shape;348;p46"/>
          <p:cNvSpPr txBox="1"/>
          <p:nvPr>
            <p:ph idx="4" type="subTitle"/>
          </p:nvPr>
        </p:nvSpPr>
        <p:spPr>
          <a:xfrm>
            <a:off x="3451796" y="3311500"/>
            <a:ext cx="22404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46"/>
          <p:cNvSpPr txBox="1"/>
          <p:nvPr>
            <p:ph idx="5" type="title"/>
          </p:nvPr>
        </p:nvSpPr>
        <p:spPr>
          <a:xfrm>
            <a:off x="6074747" y="2917325"/>
            <a:ext cx="2240400" cy="3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" name="Google Shape;350;p46"/>
          <p:cNvSpPr txBox="1"/>
          <p:nvPr>
            <p:ph idx="6" type="subTitle"/>
          </p:nvPr>
        </p:nvSpPr>
        <p:spPr>
          <a:xfrm>
            <a:off x="6074748" y="3311500"/>
            <a:ext cx="22404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/>
          <p:nvPr/>
        </p:nvSpPr>
        <p:spPr>
          <a:xfrm>
            <a:off x="-555893" y="-272859"/>
            <a:ext cx="2551785" cy="1275576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7"/>
          <p:cNvSpPr/>
          <p:nvPr/>
        </p:nvSpPr>
        <p:spPr>
          <a:xfrm>
            <a:off x="-304351" y="-216394"/>
            <a:ext cx="2048701" cy="1024096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7"/>
          <p:cNvSpPr/>
          <p:nvPr/>
        </p:nvSpPr>
        <p:spPr>
          <a:xfrm rot="-5400000">
            <a:off x="7773665" y="587867"/>
            <a:ext cx="2272168" cy="1327749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6" name="Google Shape;356;p47"/>
          <p:cNvSpPr txBox="1"/>
          <p:nvPr>
            <p:ph idx="2" type="title"/>
          </p:nvPr>
        </p:nvSpPr>
        <p:spPr>
          <a:xfrm>
            <a:off x="828850" y="3636625"/>
            <a:ext cx="2240400" cy="3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7" name="Google Shape;357;p47"/>
          <p:cNvSpPr txBox="1"/>
          <p:nvPr>
            <p:ph idx="1" type="subTitle"/>
          </p:nvPr>
        </p:nvSpPr>
        <p:spPr>
          <a:xfrm>
            <a:off x="828850" y="4030800"/>
            <a:ext cx="2240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47"/>
          <p:cNvSpPr txBox="1"/>
          <p:nvPr>
            <p:ph idx="3" type="title"/>
          </p:nvPr>
        </p:nvSpPr>
        <p:spPr>
          <a:xfrm>
            <a:off x="3451795" y="3004225"/>
            <a:ext cx="2240400" cy="3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9" name="Google Shape;359;p47"/>
          <p:cNvSpPr txBox="1"/>
          <p:nvPr>
            <p:ph idx="4" type="subTitle"/>
          </p:nvPr>
        </p:nvSpPr>
        <p:spPr>
          <a:xfrm>
            <a:off x="3451796" y="3398400"/>
            <a:ext cx="2240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47"/>
          <p:cNvSpPr txBox="1"/>
          <p:nvPr>
            <p:ph idx="5" type="title"/>
          </p:nvPr>
        </p:nvSpPr>
        <p:spPr>
          <a:xfrm>
            <a:off x="6074747" y="3636625"/>
            <a:ext cx="2240400" cy="3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1" name="Google Shape;361;p47"/>
          <p:cNvSpPr txBox="1"/>
          <p:nvPr>
            <p:ph idx="6" type="subTitle"/>
          </p:nvPr>
        </p:nvSpPr>
        <p:spPr>
          <a:xfrm>
            <a:off x="6074749" y="4030800"/>
            <a:ext cx="2240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/>
          <p:nvPr/>
        </p:nvSpPr>
        <p:spPr>
          <a:xfrm>
            <a:off x="-449575" y="-88810"/>
            <a:ext cx="2339156" cy="1169287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8"/>
          <p:cNvSpPr/>
          <p:nvPr/>
        </p:nvSpPr>
        <p:spPr>
          <a:xfrm>
            <a:off x="-449575" y="-252675"/>
            <a:ext cx="2339156" cy="1169287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8"/>
          <p:cNvSpPr/>
          <p:nvPr/>
        </p:nvSpPr>
        <p:spPr>
          <a:xfrm rot="5400000">
            <a:off x="7847462" y="4027254"/>
            <a:ext cx="2305570" cy="1152499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7" name="Google Shape;367;p48"/>
          <p:cNvSpPr txBox="1"/>
          <p:nvPr>
            <p:ph idx="2" type="title"/>
          </p:nvPr>
        </p:nvSpPr>
        <p:spPr>
          <a:xfrm>
            <a:off x="6780309" y="2881700"/>
            <a:ext cx="15759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8" name="Google Shape;368;p48"/>
          <p:cNvSpPr txBox="1"/>
          <p:nvPr>
            <p:ph idx="1" type="subTitle"/>
          </p:nvPr>
        </p:nvSpPr>
        <p:spPr>
          <a:xfrm>
            <a:off x="6780300" y="3305300"/>
            <a:ext cx="1575900" cy="7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48"/>
          <p:cNvSpPr txBox="1"/>
          <p:nvPr>
            <p:ph idx="3" type="title"/>
          </p:nvPr>
        </p:nvSpPr>
        <p:spPr>
          <a:xfrm>
            <a:off x="4782791" y="2881700"/>
            <a:ext cx="15759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0" name="Google Shape;370;p48"/>
          <p:cNvSpPr txBox="1"/>
          <p:nvPr>
            <p:ph idx="4" type="subTitle"/>
          </p:nvPr>
        </p:nvSpPr>
        <p:spPr>
          <a:xfrm>
            <a:off x="4782796" y="3305300"/>
            <a:ext cx="1575900" cy="7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48"/>
          <p:cNvSpPr txBox="1"/>
          <p:nvPr>
            <p:ph idx="5" type="title"/>
          </p:nvPr>
        </p:nvSpPr>
        <p:spPr>
          <a:xfrm>
            <a:off x="787809" y="2881700"/>
            <a:ext cx="15759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2" name="Google Shape;372;p48"/>
          <p:cNvSpPr txBox="1"/>
          <p:nvPr>
            <p:ph idx="6" type="subTitle"/>
          </p:nvPr>
        </p:nvSpPr>
        <p:spPr>
          <a:xfrm>
            <a:off x="787800" y="3305200"/>
            <a:ext cx="1575900" cy="7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48"/>
          <p:cNvSpPr txBox="1"/>
          <p:nvPr>
            <p:ph idx="7" type="title"/>
          </p:nvPr>
        </p:nvSpPr>
        <p:spPr>
          <a:xfrm>
            <a:off x="2785291" y="2881700"/>
            <a:ext cx="15759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4" name="Google Shape;374;p48"/>
          <p:cNvSpPr txBox="1"/>
          <p:nvPr>
            <p:ph idx="8" type="subTitle"/>
          </p:nvPr>
        </p:nvSpPr>
        <p:spPr>
          <a:xfrm>
            <a:off x="2785292" y="3305200"/>
            <a:ext cx="1575900" cy="7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9"/>
          <p:cNvSpPr/>
          <p:nvPr/>
        </p:nvSpPr>
        <p:spPr>
          <a:xfrm>
            <a:off x="7254425" y="-88810"/>
            <a:ext cx="2339156" cy="1169287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9"/>
          <p:cNvSpPr/>
          <p:nvPr/>
        </p:nvSpPr>
        <p:spPr>
          <a:xfrm>
            <a:off x="7254425" y="-252675"/>
            <a:ext cx="2339156" cy="1169287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9"/>
          <p:cNvSpPr/>
          <p:nvPr/>
        </p:nvSpPr>
        <p:spPr>
          <a:xfrm>
            <a:off x="-271600" y="4603502"/>
            <a:ext cx="1983140" cy="1158854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9"/>
          <p:cNvSpPr/>
          <p:nvPr/>
        </p:nvSpPr>
        <p:spPr>
          <a:xfrm rot="-5400000">
            <a:off x="8103167" y="878807"/>
            <a:ext cx="2087277" cy="1219707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9"/>
          <p:cNvSpPr/>
          <p:nvPr/>
        </p:nvSpPr>
        <p:spPr>
          <a:xfrm rot="-5400000">
            <a:off x="-793252" y="3853204"/>
            <a:ext cx="1857149" cy="928344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2" name="Google Shape;382;p49"/>
          <p:cNvSpPr txBox="1"/>
          <p:nvPr>
            <p:ph idx="2" type="title"/>
          </p:nvPr>
        </p:nvSpPr>
        <p:spPr>
          <a:xfrm>
            <a:off x="978188" y="1789800"/>
            <a:ext cx="2056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3" name="Google Shape;383;p49"/>
          <p:cNvSpPr txBox="1"/>
          <p:nvPr>
            <p:ph idx="1" type="subTitle"/>
          </p:nvPr>
        </p:nvSpPr>
        <p:spPr>
          <a:xfrm>
            <a:off x="978188" y="2210400"/>
            <a:ext cx="205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49"/>
          <p:cNvSpPr txBox="1"/>
          <p:nvPr>
            <p:ph idx="3" type="title"/>
          </p:nvPr>
        </p:nvSpPr>
        <p:spPr>
          <a:xfrm>
            <a:off x="3543750" y="1789800"/>
            <a:ext cx="2056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5" name="Google Shape;385;p49"/>
          <p:cNvSpPr txBox="1"/>
          <p:nvPr>
            <p:ph idx="4" type="subTitle"/>
          </p:nvPr>
        </p:nvSpPr>
        <p:spPr>
          <a:xfrm>
            <a:off x="3543751" y="2210400"/>
            <a:ext cx="205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49"/>
          <p:cNvSpPr txBox="1"/>
          <p:nvPr>
            <p:ph idx="5" type="title"/>
          </p:nvPr>
        </p:nvSpPr>
        <p:spPr>
          <a:xfrm>
            <a:off x="978188" y="3223350"/>
            <a:ext cx="2056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7" name="Google Shape;387;p49"/>
          <p:cNvSpPr txBox="1"/>
          <p:nvPr>
            <p:ph idx="6" type="subTitle"/>
          </p:nvPr>
        </p:nvSpPr>
        <p:spPr>
          <a:xfrm>
            <a:off x="978188" y="3643950"/>
            <a:ext cx="205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49"/>
          <p:cNvSpPr txBox="1"/>
          <p:nvPr>
            <p:ph idx="7" type="title"/>
          </p:nvPr>
        </p:nvSpPr>
        <p:spPr>
          <a:xfrm>
            <a:off x="3543750" y="3223350"/>
            <a:ext cx="2056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9" name="Google Shape;389;p49"/>
          <p:cNvSpPr txBox="1"/>
          <p:nvPr>
            <p:ph idx="8" type="subTitle"/>
          </p:nvPr>
        </p:nvSpPr>
        <p:spPr>
          <a:xfrm>
            <a:off x="3543751" y="3643950"/>
            <a:ext cx="205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49"/>
          <p:cNvSpPr txBox="1"/>
          <p:nvPr>
            <p:ph idx="9" type="title"/>
          </p:nvPr>
        </p:nvSpPr>
        <p:spPr>
          <a:xfrm>
            <a:off x="6109320" y="1789800"/>
            <a:ext cx="2056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1" name="Google Shape;391;p49"/>
          <p:cNvSpPr txBox="1"/>
          <p:nvPr>
            <p:ph idx="13" type="subTitle"/>
          </p:nvPr>
        </p:nvSpPr>
        <p:spPr>
          <a:xfrm>
            <a:off x="6109321" y="2210400"/>
            <a:ext cx="205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49"/>
          <p:cNvSpPr txBox="1"/>
          <p:nvPr>
            <p:ph idx="14" type="title"/>
          </p:nvPr>
        </p:nvSpPr>
        <p:spPr>
          <a:xfrm>
            <a:off x="6109320" y="3223350"/>
            <a:ext cx="20565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3" name="Google Shape;393;p49"/>
          <p:cNvSpPr txBox="1"/>
          <p:nvPr>
            <p:ph idx="15" type="subTitle"/>
          </p:nvPr>
        </p:nvSpPr>
        <p:spPr>
          <a:xfrm>
            <a:off x="6109321" y="3643950"/>
            <a:ext cx="205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/>
          <p:nvPr/>
        </p:nvSpPr>
        <p:spPr>
          <a:xfrm rot="-5400000">
            <a:off x="-1317079" y="126064"/>
            <a:ext cx="3455113" cy="1727128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0"/>
          <p:cNvSpPr/>
          <p:nvPr/>
        </p:nvSpPr>
        <p:spPr>
          <a:xfrm>
            <a:off x="-931570" y="3439104"/>
            <a:ext cx="3303141" cy="1930201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0"/>
          <p:cNvSpPr/>
          <p:nvPr/>
        </p:nvSpPr>
        <p:spPr>
          <a:xfrm flipH="1">
            <a:off x="6145150" y="-596640"/>
            <a:ext cx="3877361" cy="1938199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0"/>
          <p:cNvSpPr/>
          <p:nvPr/>
        </p:nvSpPr>
        <p:spPr>
          <a:xfrm flipH="1">
            <a:off x="6145150" y="-868251"/>
            <a:ext cx="3877361" cy="1938199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0"/>
          <p:cNvSpPr/>
          <p:nvPr/>
        </p:nvSpPr>
        <p:spPr>
          <a:xfrm flipH="1" rot="-5400000">
            <a:off x="7198651" y="2319647"/>
            <a:ext cx="3564673" cy="2083028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0"/>
          <p:cNvSpPr txBox="1"/>
          <p:nvPr>
            <p:ph hasCustomPrompt="1" type="title"/>
          </p:nvPr>
        </p:nvSpPr>
        <p:spPr>
          <a:xfrm>
            <a:off x="2223600" y="764074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1" name="Google Shape;401;p50"/>
          <p:cNvSpPr txBox="1"/>
          <p:nvPr>
            <p:ph idx="1" type="subTitle"/>
          </p:nvPr>
        </p:nvSpPr>
        <p:spPr>
          <a:xfrm>
            <a:off x="2223600" y="1394588"/>
            <a:ext cx="46968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02" name="Google Shape;402;p50"/>
          <p:cNvSpPr txBox="1"/>
          <p:nvPr>
            <p:ph hasCustomPrompt="1" idx="2" type="title"/>
          </p:nvPr>
        </p:nvSpPr>
        <p:spPr>
          <a:xfrm>
            <a:off x="2223600" y="2045200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3" name="Google Shape;403;p50"/>
          <p:cNvSpPr txBox="1"/>
          <p:nvPr>
            <p:ph idx="3" type="subTitle"/>
          </p:nvPr>
        </p:nvSpPr>
        <p:spPr>
          <a:xfrm>
            <a:off x="2223600" y="2680587"/>
            <a:ext cx="46968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04" name="Google Shape;404;p50"/>
          <p:cNvSpPr txBox="1"/>
          <p:nvPr>
            <p:ph hasCustomPrompt="1" idx="4" type="title"/>
          </p:nvPr>
        </p:nvSpPr>
        <p:spPr>
          <a:xfrm>
            <a:off x="2223600" y="3329150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5" name="Google Shape;405;p50"/>
          <p:cNvSpPr txBox="1"/>
          <p:nvPr>
            <p:ph idx="5" type="subTitle"/>
          </p:nvPr>
        </p:nvSpPr>
        <p:spPr>
          <a:xfrm>
            <a:off x="2223600" y="3966034"/>
            <a:ext cx="46968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51"/>
          <p:cNvGrpSpPr/>
          <p:nvPr/>
        </p:nvGrpSpPr>
        <p:grpSpPr>
          <a:xfrm flipH="1">
            <a:off x="7278000" y="564673"/>
            <a:ext cx="2550133" cy="4014276"/>
            <a:chOff x="-371550" y="1260424"/>
            <a:chExt cx="1666100" cy="2622681"/>
          </a:xfrm>
        </p:grpSpPr>
        <p:sp>
          <p:nvSpPr>
            <p:cNvPr id="408" name="Google Shape;408;p51"/>
            <p:cNvSpPr/>
            <p:nvPr/>
          </p:nvSpPr>
          <p:spPr>
            <a:xfrm rot="5400000">
              <a:off x="-783077" y="1805478"/>
              <a:ext cx="2622681" cy="1532572"/>
            </a:xfrm>
            <a:custGeom>
              <a:rect b="b" l="l" r="r" t="t"/>
              <a:pathLst>
                <a:path extrusionOk="0" h="50605" w="86600">
                  <a:moveTo>
                    <a:pt x="43297" y="1"/>
                  </a:moveTo>
                  <a:cubicBezTo>
                    <a:pt x="42353" y="1"/>
                    <a:pt x="41405" y="366"/>
                    <a:pt x="40675" y="1096"/>
                  </a:cubicBezTo>
                  <a:lnTo>
                    <a:pt x="1438" y="40333"/>
                  </a:lnTo>
                  <a:cubicBezTo>
                    <a:pt x="0" y="41771"/>
                    <a:pt x="0" y="44122"/>
                    <a:pt x="1438" y="45560"/>
                  </a:cubicBezTo>
                  <a:lnTo>
                    <a:pt x="6483" y="50604"/>
                  </a:lnTo>
                  <a:lnTo>
                    <a:pt x="40675" y="16412"/>
                  </a:lnTo>
                  <a:cubicBezTo>
                    <a:pt x="41405" y="15693"/>
                    <a:pt x="42353" y="15333"/>
                    <a:pt x="43297" y="15333"/>
                  </a:cubicBezTo>
                  <a:cubicBezTo>
                    <a:pt x="44241" y="15333"/>
                    <a:pt x="45183" y="15693"/>
                    <a:pt x="45902" y="16412"/>
                  </a:cubicBezTo>
                  <a:lnTo>
                    <a:pt x="80117" y="50604"/>
                  </a:lnTo>
                  <a:lnTo>
                    <a:pt x="85162" y="45560"/>
                  </a:lnTo>
                  <a:cubicBezTo>
                    <a:pt x="86600" y="44122"/>
                    <a:pt x="86600" y="41771"/>
                    <a:pt x="85162" y="40333"/>
                  </a:cubicBezTo>
                  <a:lnTo>
                    <a:pt x="45902" y="1096"/>
                  </a:lnTo>
                  <a:cubicBezTo>
                    <a:pt x="45183" y="366"/>
                    <a:pt x="44241" y="1"/>
                    <a:pt x="43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1"/>
            <p:cNvSpPr/>
            <p:nvPr/>
          </p:nvSpPr>
          <p:spPr>
            <a:xfrm rot="-5400000">
              <a:off x="-849506" y="2094083"/>
              <a:ext cx="1911349" cy="955437"/>
            </a:xfrm>
            <a:custGeom>
              <a:rect b="b" l="l" r="r" t="t"/>
              <a:pathLst>
                <a:path extrusionOk="0" h="46313" w="92649">
                  <a:moveTo>
                    <a:pt x="0" y="0"/>
                  </a:moveTo>
                  <a:cubicBezTo>
                    <a:pt x="0" y="936"/>
                    <a:pt x="366" y="1872"/>
                    <a:pt x="1096" y="2602"/>
                  </a:cubicBezTo>
                  <a:lnTo>
                    <a:pt x="43711" y="45217"/>
                  </a:lnTo>
                  <a:cubicBezTo>
                    <a:pt x="44430" y="45947"/>
                    <a:pt x="45377" y="46312"/>
                    <a:pt x="46324" y="46312"/>
                  </a:cubicBezTo>
                  <a:cubicBezTo>
                    <a:pt x="47272" y="46312"/>
                    <a:pt x="48219" y="45947"/>
                    <a:pt x="48938" y="45217"/>
                  </a:cubicBezTo>
                  <a:lnTo>
                    <a:pt x="91553" y="2602"/>
                  </a:lnTo>
                  <a:cubicBezTo>
                    <a:pt x="92283" y="1872"/>
                    <a:pt x="92648" y="936"/>
                    <a:pt x="9264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51"/>
          <p:cNvSpPr/>
          <p:nvPr/>
        </p:nvSpPr>
        <p:spPr>
          <a:xfrm>
            <a:off x="4622876" y="-294025"/>
            <a:ext cx="4499499" cy="2249191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1"/>
          <p:cNvSpPr/>
          <p:nvPr/>
        </p:nvSpPr>
        <p:spPr>
          <a:xfrm flipH="1" rot="10800000">
            <a:off x="5585424" y="3705782"/>
            <a:ext cx="3258697" cy="1628944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1"/>
          <p:cNvSpPr txBox="1"/>
          <p:nvPr>
            <p:ph type="title"/>
          </p:nvPr>
        </p:nvSpPr>
        <p:spPr>
          <a:xfrm>
            <a:off x="720000" y="375275"/>
            <a:ext cx="38520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3" name="Google Shape;413;p51"/>
          <p:cNvSpPr txBox="1"/>
          <p:nvPr>
            <p:ph idx="1" type="subTitle"/>
          </p:nvPr>
        </p:nvSpPr>
        <p:spPr>
          <a:xfrm>
            <a:off x="720000" y="2435766"/>
            <a:ext cx="3015900" cy="9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51"/>
          <p:cNvSpPr txBox="1"/>
          <p:nvPr/>
        </p:nvSpPr>
        <p:spPr>
          <a:xfrm>
            <a:off x="720000" y="3541550"/>
            <a:ext cx="390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CRÉDITS: Ce modèle de présentation a été créé par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comprenant des icônes de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des infographies et des images de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51"/>
          <p:cNvSpPr txBox="1"/>
          <p:nvPr>
            <p:ph idx="2" type="subTitle"/>
          </p:nvPr>
        </p:nvSpPr>
        <p:spPr>
          <a:xfrm>
            <a:off x="720000" y="2124375"/>
            <a:ext cx="3015900" cy="3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title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2"/>
          <p:cNvSpPr/>
          <p:nvPr/>
        </p:nvSpPr>
        <p:spPr>
          <a:xfrm flipH="1">
            <a:off x="-355156" y="-411025"/>
            <a:ext cx="2010947" cy="1005224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2"/>
          <p:cNvSpPr/>
          <p:nvPr/>
        </p:nvSpPr>
        <p:spPr>
          <a:xfrm flipH="1" rot="5400000">
            <a:off x="-782962" y="610497"/>
            <a:ext cx="1809290" cy="105726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2"/>
          <p:cNvSpPr/>
          <p:nvPr/>
        </p:nvSpPr>
        <p:spPr>
          <a:xfrm rot="5400000">
            <a:off x="7847462" y="-36258"/>
            <a:ext cx="2305570" cy="1152499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/>
          <p:nvPr/>
        </p:nvSpPr>
        <p:spPr>
          <a:xfrm>
            <a:off x="7254425" y="-88810"/>
            <a:ext cx="2339156" cy="1169287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3"/>
          <p:cNvSpPr/>
          <p:nvPr/>
        </p:nvSpPr>
        <p:spPr>
          <a:xfrm>
            <a:off x="7254425" y="-252675"/>
            <a:ext cx="2339156" cy="1169287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3"/>
          <p:cNvSpPr/>
          <p:nvPr/>
        </p:nvSpPr>
        <p:spPr>
          <a:xfrm>
            <a:off x="-271600" y="4603502"/>
            <a:ext cx="1983140" cy="1158854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3"/>
          <p:cNvSpPr/>
          <p:nvPr/>
        </p:nvSpPr>
        <p:spPr>
          <a:xfrm rot="-5400000">
            <a:off x="8103167" y="878807"/>
            <a:ext cx="2087277" cy="1219707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3"/>
          <p:cNvSpPr/>
          <p:nvPr/>
        </p:nvSpPr>
        <p:spPr>
          <a:xfrm rot="-5400000">
            <a:off x="-793252" y="3853204"/>
            <a:ext cx="1857149" cy="928344"/>
          </a:xfrm>
          <a:custGeom>
            <a:rect b="b" l="l" r="r" t="t"/>
            <a:pathLst>
              <a:path extrusionOk="0" h="46313" w="92649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1321350" y="1039750"/>
            <a:ext cx="38664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1321350" y="1984800"/>
            <a:ext cx="3866400" cy="23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⏣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56" name="Google Shape;56;p7"/>
          <p:cNvGrpSpPr/>
          <p:nvPr/>
        </p:nvGrpSpPr>
        <p:grpSpPr>
          <a:xfrm flipH="1">
            <a:off x="-1145294" y="-39521"/>
            <a:ext cx="2029371" cy="4383847"/>
            <a:chOff x="7350442" y="2608992"/>
            <a:chExt cx="777239" cy="1673160"/>
          </a:xfrm>
        </p:grpSpPr>
        <p:sp>
          <p:nvSpPr>
            <p:cNvPr id="57" name="Google Shape;57;p7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2916875" y="1499525"/>
            <a:ext cx="3357900" cy="57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9"/>
          <p:cNvSpPr txBox="1"/>
          <p:nvPr>
            <p:ph idx="1" type="subTitle"/>
          </p:nvPr>
        </p:nvSpPr>
        <p:spPr>
          <a:xfrm>
            <a:off x="2916875" y="2308375"/>
            <a:ext cx="33579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1260875" y="3226350"/>
            <a:ext cx="3792300" cy="105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b="1"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223" name="Google Shape;223;p28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manuelaguadomtz/pyeer" TargetMode="External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Relationship Id="rId4" Type="http://schemas.openxmlformats.org/officeDocument/2006/relationships/image" Target="../media/image30.jpg"/><Relationship Id="rId5" Type="http://schemas.openxmlformats.org/officeDocument/2006/relationships/image" Target="../media/image27.jpg"/><Relationship Id="rId6" Type="http://schemas.openxmlformats.org/officeDocument/2006/relationships/image" Target="../media/image2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jpg"/><Relationship Id="rId4" Type="http://schemas.openxmlformats.org/officeDocument/2006/relationships/image" Target="../media/image26.jpg"/><Relationship Id="rId5" Type="http://schemas.openxmlformats.org/officeDocument/2006/relationships/image" Target="../media/image32.jpg"/><Relationship Id="rId6" Type="http://schemas.openxmlformats.org/officeDocument/2006/relationships/image" Target="../media/image3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jpg"/><Relationship Id="rId4" Type="http://schemas.openxmlformats.org/officeDocument/2006/relationships/image" Target="../media/image33.jpg"/><Relationship Id="rId5" Type="http://schemas.openxmlformats.org/officeDocument/2006/relationships/image" Target="../media/image35.jpg"/><Relationship Id="rId6" Type="http://schemas.openxmlformats.org/officeDocument/2006/relationships/image" Target="../media/image3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fki.tic.heia-fr.ch/databases/iam-handwriting-database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800" y="3578550"/>
            <a:ext cx="1095375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4"/>
          <p:cNvSpPr txBox="1"/>
          <p:nvPr>
            <p:ph idx="4294967295" type="ctrTitle"/>
          </p:nvPr>
        </p:nvSpPr>
        <p:spPr>
          <a:xfrm>
            <a:off x="332225" y="1348650"/>
            <a:ext cx="4956900" cy="11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1" lang="en" sz="3700">
                <a:solidFill>
                  <a:schemeClr val="dk2"/>
                </a:solidFill>
              </a:rPr>
              <a:t>Handwriting Verification</a:t>
            </a:r>
            <a:endParaRPr b="1" sz="3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9E9E9E"/>
                </a:solidFill>
              </a:rPr>
              <a:t>In Biometric Systems</a:t>
            </a:r>
            <a:endParaRPr b="1" sz="16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432" name="Google Shape;432;p54"/>
          <p:cNvSpPr txBox="1"/>
          <p:nvPr>
            <p:ph idx="1" type="subTitle"/>
          </p:nvPr>
        </p:nvSpPr>
        <p:spPr>
          <a:xfrm>
            <a:off x="713225" y="2689400"/>
            <a:ext cx="4359000" cy="17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Mohammadreza Shabani - 1966731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Hassan Teymoori - 1947458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Thanks to Professor :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Maria De Marsico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433" name="Google Shape;43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5925" y="-999575"/>
            <a:ext cx="2918475" cy="29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4"/>
          <p:cNvSpPr txBox="1"/>
          <p:nvPr>
            <p:ph idx="2" type="subTitle"/>
          </p:nvPr>
        </p:nvSpPr>
        <p:spPr>
          <a:xfrm>
            <a:off x="1248575" y="4279450"/>
            <a:ext cx="3288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June 2022</a:t>
            </a:r>
            <a:endParaRPr sz="1100"/>
          </a:p>
        </p:txBody>
      </p:sp>
      <p:pic>
        <p:nvPicPr>
          <p:cNvPr id="435" name="Google Shape;435;p54"/>
          <p:cNvPicPr preferRelativeResize="0"/>
          <p:nvPr/>
        </p:nvPicPr>
        <p:blipFill rotWithShape="1">
          <a:blip r:embed="rId5">
            <a:alphaModFix amt="99000"/>
          </a:blip>
          <a:srcRect b="16979" l="0" r="0" t="11010"/>
          <a:stretch/>
        </p:blipFill>
        <p:spPr>
          <a:xfrm>
            <a:off x="5106100" y="2095201"/>
            <a:ext cx="3780675" cy="203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2C2C2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3"/>
          <p:cNvSpPr txBox="1"/>
          <p:nvPr>
            <p:ph idx="5" type="title"/>
          </p:nvPr>
        </p:nvSpPr>
        <p:spPr>
          <a:xfrm>
            <a:off x="620281" y="146356"/>
            <a:ext cx="67203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2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Data Providing:</a:t>
            </a:r>
            <a:r>
              <a:rPr b="0" lang="en" sz="2100">
                <a:solidFill>
                  <a:srgbClr val="9E9E9E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0" lang="en" sz="2100">
                <a:solidFill>
                  <a:srgbClr val="9E9E9E"/>
                </a:solidFill>
                <a:latin typeface="Oswald"/>
                <a:ea typeface="Oswald"/>
                <a:cs typeface="Oswald"/>
                <a:sym typeface="Oswald"/>
              </a:rPr>
              <a:t>Image Pre-processing</a:t>
            </a:r>
            <a:endParaRPr b="0" sz="2100">
              <a:solidFill>
                <a:srgbClr val="9E9E9E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9" name="Google Shape;559;p63"/>
          <p:cNvSpPr txBox="1"/>
          <p:nvPr>
            <p:ph idx="6" type="subTitle"/>
          </p:nvPr>
        </p:nvSpPr>
        <p:spPr>
          <a:xfrm>
            <a:off x="651600" y="823450"/>
            <a:ext cx="36384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955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➢"/>
            </a:pPr>
            <a:r>
              <a:rPr lang="en" sz="1500">
                <a:solidFill>
                  <a:schemeClr val="lt2"/>
                </a:solidFill>
              </a:rPr>
              <a:t>Used </a:t>
            </a:r>
            <a:r>
              <a:rPr lang="en" sz="1500">
                <a:solidFill>
                  <a:schemeClr val="lt2"/>
                </a:solidFill>
              </a:rPr>
              <a:t>to remove the noise and variations in background lighting.</a:t>
            </a:r>
            <a:endParaRPr sz="15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-209550" lvl="0" marL="114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➢"/>
            </a:pPr>
            <a:r>
              <a:rPr lang="en" sz="1500">
                <a:solidFill>
                  <a:schemeClr val="lt2"/>
                </a:solidFill>
              </a:rPr>
              <a:t>Opencv libraries used (in order):</a:t>
            </a:r>
            <a:endParaRPr sz="1500">
              <a:solidFill>
                <a:schemeClr val="lt2"/>
              </a:solidFill>
            </a:endParaRPr>
          </a:p>
          <a:p>
            <a:pPr indent="-26670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500"/>
              <a:buChar char="○"/>
            </a:pPr>
            <a:r>
              <a:rPr lang="en" sz="1500">
                <a:solidFill>
                  <a:srgbClr val="9E9E9E"/>
                </a:solidFill>
              </a:rPr>
              <a:t>Gaussian blur filter</a:t>
            </a:r>
            <a:endParaRPr sz="1500">
              <a:solidFill>
                <a:srgbClr val="9E9E9E"/>
              </a:solidFill>
            </a:endParaRPr>
          </a:p>
          <a:p>
            <a:pPr indent="-26670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500"/>
              <a:buChar char="○"/>
            </a:pPr>
            <a:r>
              <a:rPr lang="en" sz="1500">
                <a:solidFill>
                  <a:srgbClr val="9E9E9E"/>
                </a:solidFill>
              </a:rPr>
              <a:t>Canny Edge Detector</a:t>
            </a:r>
            <a:endParaRPr sz="1500">
              <a:solidFill>
                <a:srgbClr val="9E9E9E"/>
              </a:solidFill>
            </a:endParaRPr>
          </a:p>
          <a:p>
            <a:pPr indent="-209550" lvl="1" marL="114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560" name="Google Shape;56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125" y="2708637"/>
            <a:ext cx="2430225" cy="2067275"/>
          </a:xfrm>
          <a:prstGeom prst="rect">
            <a:avLst/>
          </a:prstGeom>
          <a:noFill/>
          <a:ln cap="flat" cmpd="sng" w="12700">
            <a:solidFill>
              <a:srgbClr val="FF6B65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561" name="Google Shape;56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900" y="1388600"/>
            <a:ext cx="3944864" cy="33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3"/>
          <p:cNvPicPr preferRelativeResize="0"/>
          <p:nvPr/>
        </p:nvPicPr>
        <p:blipFill>
          <a:blip r:embed="rId5">
            <a:alphaModFix amt="61000"/>
          </a:blip>
          <a:stretch>
            <a:fillRect/>
          </a:stretch>
        </p:blipFill>
        <p:spPr>
          <a:xfrm flipH="1" rot="10800000">
            <a:off x="3670875" y="3362153"/>
            <a:ext cx="619125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4"/>
          <p:cNvSpPr txBox="1"/>
          <p:nvPr>
            <p:ph type="title"/>
          </p:nvPr>
        </p:nvSpPr>
        <p:spPr>
          <a:xfrm>
            <a:off x="603000" y="291275"/>
            <a:ext cx="4097400" cy="4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Data Providing: </a:t>
            </a:r>
            <a:r>
              <a:rPr lang="en" sz="2100">
                <a:solidFill>
                  <a:srgbClr val="9E9E9E"/>
                </a:solidFill>
              </a:rPr>
              <a:t>Writer Selection</a:t>
            </a:r>
            <a:endParaRPr sz="2100">
              <a:solidFill>
                <a:srgbClr val="9E9E9E"/>
              </a:solidFill>
            </a:endParaRPr>
          </a:p>
        </p:txBody>
      </p:sp>
      <p:sp>
        <p:nvSpPr>
          <p:cNvPr id="568" name="Google Shape;568;p64"/>
          <p:cNvSpPr txBox="1"/>
          <p:nvPr>
            <p:ph idx="1" type="subTitle"/>
          </p:nvPr>
        </p:nvSpPr>
        <p:spPr>
          <a:xfrm>
            <a:off x="561475" y="1449400"/>
            <a:ext cx="4523400" cy="23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➢"/>
            </a:pPr>
            <a:r>
              <a:rPr lang="en" sz="1500">
                <a:solidFill>
                  <a:schemeClr val="lt2"/>
                </a:solidFill>
              </a:rPr>
              <a:t>Aim is to have a suitable number of train and test samples</a:t>
            </a:r>
            <a:endParaRPr sz="15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-2095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➢"/>
            </a:pPr>
            <a:r>
              <a:rPr lang="en" sz="1500">
                <a:solidFill>
                  <a:schemeClr val="lt2"/>
                </a:solidFill>
              </a:rPr>
              <a:t>The writers have been selected who have at least </a:t>
            </a:r>
            <a:r>
              <a:rPr b="1" lang="en" sz="1500">
                <a:solidFill>
                  <a:schemeClr val="lt2"/>
                </a:solidFill>
              </a:rPr>
              <a:t>9</a:t>
            </a:r>
            <a:r>
              <a:rPr lang="en" sz="1500">
                <a:solidFill>
                  <a:schemeClr val="lt2"/>
                </a:solidFill>
              </a:rPr>
              <a:t> different samples</a:t>
            </a:r>
            <a:endParaRPr sz="15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 </a:t>
            </a:r>
            <a:endParaRPr sz="1500">
              <a:solidFill>
                <a:schemeClr val="lt2"/>
              </a:solidFill>
            </a:endParaRPr>
          </a:p>
          <a:p>
            <a:pPr indent="-2095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➢"/>
            </a:pPr>
            <a:r>
              <a:rPr lang="en" sz="1500">
                <a:solidFill>
                  <a:schemeClr val="lt2"/>
                </a:solidFill>
              </a:rPr>
              <a:t>As the result, we have </a:t>
            </a:r>
            <a:r>
              <a:rPr b="1" lang="en" sz="1500">
                <a:solidFill>
                  <a:schemeClr val="lt2"/>
                </a:solidFill>
              </a:rPr>
              <a:t>340 </a:t>
            </a:r>
            <a:r>
              <a:rPr lang="en" sz="1500">
                <a:solidFill>
                  <a:schemeClr val="lt2"/>
                </a:solidFill>
              </a:rPr>
              <a:t>forms with </a:t>
            </a:r>
            <a:r>
              <a:rPr b="1" lang="en" sz="1500">
                <a:solidFill>
                  <a:schemeClr val="lt2"/>
                </a:solidFill>
              </a:rPr>
              <a:t>31 </a:t>
            </a:r>
            <a:r>
              <a:rPr lang="en" sz="1500">
                <a:solidFill>
                  <a:schemeClr val="lt2"/>
                </a:solidFill>
              </a:rPr>
              <a:t>different writers</a:t>
            </a:r>
            <a:endParaRPr sz="15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569" name="Google Shape;569;p64"/>
          <p:cNvSpPr/>
          <p:nvPr/>
        </p:nvSpPr>
        <p:spPr>
          <a:xfrm>
            <a:off x="-389050" y="4386469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1925" y="505575"/>
            <a:ext cx="3286575" cy="347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5"/>
          <p:cNvSpPr txBox="1"/>
          <p:nvPr>
            <p:ph type="title"/>
          </p:nvPr>
        </p:nvSpPr>
        <p:spPr>
          <a:xfrm>
            <a:off x="407825" y="291275"/>
            <a:ext cx="4414200" cy="4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Data Providing: </a:t>
            </a:r>
            <a:r>
              <a:rPr lang="en" sz="2100">
                <a:solidFill>
                  <a:srgbClr val="9E9E9E"/>
                </a:solidFill>
              </a:rPr>
              <a:t>Splitting </a:t>
            </a:r>
            <a:endParaRPr sz="2100">
              <a:solidFill>
                <a:srgbClr val="9E9E9E"/>
              </a:solidFill>
            </a:endParaRPr>
          </a:p>
        </p:txBody>
      </p:sp>
      <p:sp>
        <p:nvSpPr>
          <p:cNvPr id="576" name="Google Shape;576;p65"/>
          <p:cNvSpPr txBox="1"/>
          <p:nvPr>
            <p:ph idx="1" type="subTitle"/>
          </p:nvPr>
        </p:nvSpPr>
        <p:spPr>
          <a:xfrm>
            <a:off x="407825" y="897250"/>
            <a:ext cx="8571300" cy="39237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➢"/>
            </a:pPr>
            <a:r>
              <a:rPr lang="en" sz="1700">
                <a:solidFill>
                  <a:schemeClr val="lt2"/>
                </a:solidFill>
              </a:rPr>
              <a:t>We must consider some criteria: </a:t>
            </a:r>
            <a:endParaRPr sz="1700">
              <a:solidFill>
                <a:schemeClr val="lt2"/>
              </a:solidFill>
            </a:endParaRPr>
          </a:p>
          <a:p>
            <a:pPr indent="-22225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Each writer must have </a:t>
            </a:r>
            <a:r>
              <a:rPr b="1" lang="en" sz="1700">
                <a:solidFill>
                  <a:srgbClr val="595959"/>
                </a:solidFill>
              </a:rPr>
              <a:t>at least one</a:t>
            </a:r>
            <a:r>
              <a:rPr lang="en" sz="1700">
                <a:solidFill>
                  <a:srgbClr val="595959"/>
                </a:solidFill>
              </a:rPr>
              <a:t> sample in the test set to be tested. </a:t>
            </a:r>
            <a:endParaRPr sz="1700">
              <a:solidFill>
                <a:srgbClr val="59595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95959"/>
                </a:solidFill>
              </a:rPr>
              <a:t>          (unlike random splitting in machine learning)</a:t>
            </a:r>
            <a:endParaRPr sz="1700">
              <a:solidFill>
                <a:srgbClr val="595959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</a:endParaRPr>
          </a:p>
          <a:p>
            <a:pPr indent="-22225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A good number of training &amp; testing samples</a:t>
            </a:r>
            <a:endParaRPr sz="1700">
              <a:solidFill>
                <a:srgbClr val="595959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</a:endParaRPr>
          </a:p>
          <a:p>
            <a:pPr indent="-22225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Since the task is to identify the writer, cropping the samples into multiple smaller ones (500 x 500) helps to increase the number of the training and testing samples</a:t>
            </a:r>
            <a:endParaRPr sz="1700">
              <a:solidFill>
                <a:srgbClr val="595959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</a:endParaRPr>
          </a:p>
          <a:p>
            <a:pPr indent="-22225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b="1" lang="en" sz="1700">
                <a:solidFill>
                  <a:srgbClr val="595959"/>
                </a:solidFill>
              </a:rPr>
              <a:t>Overlapping</a:t>
            </a:r>
            <a:r>
              <a:rPr lang="en" sz="1700">
                <a:solidFill>
                  <a:srgbClr val="595959"/>
                </a:solidFill>
              </a:rPr>
              <a:t> between smaller samples:</a:t>
            </a:r>
            <a:endParaRPr sz="1700">
              <a:solidFill>
                <a:srgbClr val="595959"/>
              </a:solidFill>
            </a:endParaRPr>
          </a:p>
          <a:p>
            <a:pPr indent="-2794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■"/>
            </a:pPr>
            <a:r>
              <a:rPr lang="en" sz="1700">
                <a:solidFill>
                  <a:schemeClr val="lt2"/>
                </a:solidFill>
              </a:rPr>
              <a:t>In training set </a:t>
            </a:r>
            <a:r>
              <a:rPr lang="en" sz="1700">
                <a:solidFill>
                  <a:schemeClr val="dk2"/>
                </a:solidFill>
              </a:rPr>
              <a:t>→ is allowed → </a:t>
            </a:r>
            <a:r>
              <a:rPr b="1" lang="en" sz="1700">
                <a:solidFill>
                  <a:schemeClr val="dk2"/>
                </a:solidFill>
              </a:rPr>
              <a:t>8</a:t>
            </a:r>
            <a:r>
              <a:rPr lang="en" sz="1700">
                <a:solidFill>
                  <a:schemeClr val="dk2"/>
                </a:solidFill>
              </a:rPr>
              <a:t> different smaller images</a:t>
            </a:r>
            <a:endParaRPr sz="1700">
              <a:solidFill>
                <a:schemeClr val="dk2"/>
              </a:solidFill>
            </a:endParaRPr>
          </a:p>
          <a:p>
            <a:pPr indent="-2794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700"/>
              <a:buChar char="■"/>
            </a:pPr>
            <a:r>
              <a:rPr lang="en" sz="1700">
                <a:solidFill>
                  <a:srgbClr val="212121"/>
                </a:solidFill>
              </a:rPr>
              <a:t>In testing set  </a:t>
            </a:r>
            <a:r>
              <a:rPr lang="en" sz="1700">
                <a:solidFill>
                  <a:schemeClr val="dk2"/>
                </a:solidFill>
              </a:rPr>
              <a:t>→ is not allowed at all → </a:t>
            </a:r>
            <a:r>
              <a:rPr b="1" lang="en" sz="1700">
                <a:solidFill>
                  <a:schemeClr val="dk2"/>
                </a:solidFill>
              </a:rPr>
              <a:t>3</a:t>
            </a:r>
            <a:r>
              <a:rPr lang="en" sz="1700">
                <a:solidFill>
                  <a:schemeClr val="dk2"/>
                </a:solidFill>
              </a:rPr>
              <a:t> different smaller images</a:t>
            </a:r>
            <a:endParaRPr sz="1700">
              <a:solidFill>
                <a:schemeClr val="lt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6"/>
          <p:cNvSpPr txBox="1"/>
          <p:nvPr>
            <p:ph type="title"/>
          </p:nvPr>
        </p:nvSpPr>
        <p:spPr>
          <a:xfrm>
            <a:off x="407825" y="291275"/>
            <a:ext cx="4414200" cy="4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Data Providing: </a:t>
            </a:r>
            <a:r>
              <a:rPr lang="en" sz="2100">
                <a:solidFill>
                  <a:srgbClr val="9E9E9E"/>
                </a:solidFill>
              </a:rPr>
              <a:t>Splitting </a:t>
            </a:r>
            <a:endParaRPr sz="2100">
              <a:solidFill>
                <a:srgbClr val="9E9E9E"/>
              </a:solidFill>
            </a:endParaRPr>
          </a:p>
        </p:txBody>
      </p:sp>
      <p:sp>
        <p:nvSpPr>
          <p:cNvPr id="582" name="Google Shape;582;p66"/>
          <p:cNvSpPr txBox="1"/>
          <p:nvPr>
            <p:ph idx="1" type="subTitle"/>
          </p:nvPr>
        </p:nvSpPr>
        <p:spPr>
          <a:xfrm>
            <a:off x="407825" y="783875"/>
            <a:ext cx="7048800" cy="39237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➢"/>
            </a:pPr>
            <a:r>
              <a:rPr lang="en" sz="1900">
                <a:solidFill>
                  <a:schemeClr val="lt2"/>
                </a:solidFill>
              </a:rPr>
              <a:t>To prevent having an unbalanced train set, and having an equal number of documents per each identity, we took 5 forms for each identity as the training samples (before cropping)</a:t>
            </a:r>
            <a:endParaRPr sz="1900">
              <a:solidFill>
                <a:schemeClr val="lt2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➢"/>
            </a:pPr>
            <a:r>
              <a:rPr lang="en" sz="1900">
                <a:solidFill>
                  <a:schemeClr val="lt2"/>
                </a:solidFill>
              </a:rPr>
              <a:t>Dataset </a:t>
            </a:r>
            <a:r>
              <a:rPr lang="en" sz="1900">
                <a:solidFill>
                  <a:schemeClr val="lt2"/>
                </a:solidFill>
              </a:rPr>
              <a:t>Splitting Procedure: </a:t>
            </a:r>
            <a:endParaRPr sz="1900">
              <a:solidFill>
                <a:schemeClr val="lt2"/>
              </a:solidFill>
            </a:endParaRPr>
          </a:p>
          <a:p>
            <a:pPr indent="-34925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■"/>
            </a:pPr>
            <a:r>
              <a:rPr lang="en" sz="1900">
                <a:solidFill>
                  <a:srgbClr val="595959"/>
                </a:solidFill>
              </a:rPr>
              <a:t>Training Set → </a:t>
            </a:r>
            <a:r>
              <a:rPr b="1" lang="en" sz="1900">
                <a:solidFill>
                  <a:srgbClr val="595959"/>
                </a:solidFill>
              </a:rPr>
              <a:t>5</a:t>
            </a:r>
            <a:r>
              <a:rPr lang="en" sz="1900">
                <a:solidFill>
                  <a:srgbClr val="595959"/>
                </a:solidFill>
              </a:rPr>
              <a:t> out of </a:t>
            </a:r>
            <a:r>
              <a:rPr b="1" lang="en" sz="1900">
                <a:solidFill>
                  <a:srgbClr val="595959"/>
                </a:solidFill>
              </a:rPr>
              <a:t>9</a:t>
            </a:r>
            <a:r>
              <a:rPr lang="en" sz="1900">
                <a:solidFill>
                  <a:srgbClr val="595959"/>
                </a:solidFill>
              </a:rPr>
              <a:t> samples per each writer</a:t>
            </a:r>
            <a:endParaRPr sz="1900">
              <a:solidFill>
                <a:srgbClr val="595959"/>
              </a:solidFill>
            </a:endParaRPr>
          </a:p>
          <a:p>
            <a:pPr indent="-34925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■"/>
            </a:pPr>
            <a:r>
              <a:rPr lang="en" sz="1900">
                <a:solidFill>
                  <a:srgbClr val="595959"/>
                </a:solidFill>
              </a:rPr>
              <a:t>Test Set  </a:t>
            </a:r>
            <a:r>
              <a:rPr lang="en" sz="1900">
                <a:solidFill>
                  <a:schemeClr val="dk2"/>
                </a:solidFill>
              </a:rPr>
              <a:t>→ </a:t>
            </a:r>
            <a:r>
              <a:rPr b="1" lang="en" sz="1900">
                <a:solidFill>
                  <a:srgbClr val="595959"/>
                </a:solidFill>
              </a:rPr>
              <a:t>4</a:t>
            </a:r>
            <a:r>
              <a:rPr lang="en" sz="1900">
                <a:solidFill>
                  <a:srgbClr val="595959"/>
                </a:solidFill>
              </a:rPr>
              <a:t> out of </a:t>
            </a:r>
            <a:r>
              <a:rPr b="1" lang="en" sz="1900">
                <a:solidFill>
                  <a:srgbClr val="595959"/>
                </a:solidFill>
              </a:rPr>
              <a:t>9</a:t>
            </a:r>
            <a:r>
              <a:rPr lang="en" sz="1900">
                <a:solidFill>
                  <a:srgbClr val="595959"/>
                </a:solidFill>
              </a:rPr>
              <a:t> samples per each writer</a:t>
            </a:r>
            <a:endParaRPr sz="1900">
              <a:solidFill>
                <a:schemeClr val="lt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7"/>
          <p:cNvSpPr txBox="1"/>
          <p:nvPr>
            <p:ph type="title"/>
          </p:nvPr>
        </p:nvSpPr>
        <p:spPr>
          <a:xfrm>
            <a:off x="407825" y="291275"/>
            <a:ext cx="4414200" cy="4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Data Providing: </a:t>
            </a:r>
            <a:r>
              <a:rPr lang="en" sz="2100">
                <a:solidFill>
                  <a:srgbClr val="9E9E9E"/>
                </a:solidFill>
              </a:rPr>
              <a:t>Splitting </a:t>
            </a:r>
            <a:endParaRPr sz="2100">
              <a:solidFill>
                <a:srgbClr val="9E9E9E"/>
              </a:solidFill>
            </a:endParaRPr>
          </a:p>
        </p:txBody>
      </p:sp>
      <p:sp>
        <p:nvSpPr>
          <p:cNvPr id="588" name="Google Shape;588;p67"/>
          <p:cNvSpPr txBox="1"/>
          <p:nvPr>
            <p:ph idx="1" type="subTitle"/>
          </p:nvPr>
        </p:nvSpPr>
        <p:spPr>
          <a:xfrm>
            <a:off x="407825" y="954475"/>
            <a:ext cx="5858100" cy="37011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just">
              <a:lnSpc>
                <a:spcPct val="122181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Char char="➢"/>
            </a:pPr>
            <a:r>
              <a:rPr lang="en" sz="1800">
                <a:solidFill>
                  <a:srgbClr val="212121"/>
                </a:solidFill>
              </a:rPr>
              <a:t>In overall, in our dataset there are: </a:t>
            </a:r>
            <a:endParaRPr sz="18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22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b="1" lang="en" sz="1800">
                <a:solidFill>
                  <a:srgbClr val="595959"/>
                </a:solidFill>
              </a:rPr>
              <a:t>31</a:t>
            </a:r>
            <a:r>
              <a:rPr lang="en" sz="1800">
                <a:solidFill>
                  <a:srgbClr val="595959"/>
                </a:solidFill>
              </a:rPr>
              <a:t> identities, with </a:t>
            </a:r>
            <a:r>
              <a:rPr b="1" lang="en" sz="1800">
                <a:solidFill>
                  <a:srgbClr val="595959"/>
                </a:solidFill>
              </a:rPr>
              <a:t>9</a:t>
            </a:r>
            <a:r>
              <a:rPr lang="en" sz="1800">
                <a:solidFill>
                  <a:srgbClr val="595959"/>
                </a:solidFill>
              </a:rPr>
              <a:t> documents for each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b="1" lang="en" sz="1800">
                <a:solidFill>
                  <a:srgbClr val="595959"/>
                </a:solidFill>
              </a:rPr>
              <a:t>5</a:t>
            </a:r>
            <a:r>
              <a:rPr lang="en" sz="1800">
                <a:solidFill>
                  <a:srgbClr val="595959"/>
                </a:solidFill>
              </a:rPr>
              <a:t> documents per each identity in the training set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b="1" lang="en" sz="1800">
                <a:solidFill>
                  <a:srgbClr val="595959"/>
                </a:solidFill>
              </a:rPr>
              <a:t>4</a:t>
            </a:r>
            <a:r>
              <a:rPr lang="en" sz="1800">
                <a:solidFill>
                  <a:srgbClr val="595959"/>
                </a:solidFill>
              </a:rPr>
              <a:t> </a:t>
            </a:r>
            <a:r>
              <a:rPr lang="en" sz="1800">
                <a:solidFill>
                  <a:srgbClr val="595959"/>
                </a:solidFill>
              </a:rPr>
              <a:t>documents</a:t>
            </a:r>
            <a:r>
              <a:rPr lang="en" sz="1800">
                <a:solidFill>
                  <a:srgbClr val="595959"/>
                </a:solidFill>
              </a:rPr>
              <a:t> per each identity in the test set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Each of the training set images cropped into </a:t>
            </a:r>
            <a:r>
              <a:rPr b="1" lang="en" sz="1800">
                <a:solidFill>
                  <a:srgbClr val="595959"/>
                </a:solidFill>
              </a:rPr>
              <a:t>8</a:t>
            </a:r>
            <a:r>
              <a:rPr lang="en" sz="1800">
                <a:solidFill>
                  <a:srgbClr val="595959"/>
                </a:solidFill>
              </a:rPr>
              <a:t> sub-images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Each of the test set images cropped into </a:t>
            </a:r>
            <a:r>
              <a:rPr b="1" lang="en" sz="1800">
                <a:solidFill>
                  <a:srgbClr val="595959"/>
                </a:solidFill>
              </a:rPr>
              <a:t>3</a:t>
            </a:r>
            <a:r>
              <a:rPr lang="en" sz="1800">
                <a:solidFill>
                  <a:srgbClr val="595959"/>
                </a:solidFill>
              </a:rPr>
              <a:t> sub-images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b="1" lang="en" sz="1800">
                <a:solidFill>
                  <a:srgbClr val="595959"/>
                </a:solidFill>
              </a:rPr>
              <a:t>31</a:t>
            </a:r>
            <a:r>
              <a:rPr lang="en" sz="1800">
                <a:solidFill>
                  <a:srgbClr val="595959"/>
                </a:solidFill>
              </a:rPr>
              <a:t> * </a:t>
            </a:r>
            <a:r>
              <a:rPr b="1" lang="en" sz="1800">
                <a:solidFill>
                  <a:srgbClr val="595959"/>
                </a:solidFill>
              </a:rPr>
              <a:t>5</a:t>
            </a:r>
            <a:r>
              <a:rPr lang="en" sz="1800">
                <a:solidFill>
                  <a:srgbClr val="595959"/>
                </a:solidFill>
              </a:rPr>
              <a:t> * </a:t>
            </a:r>
            <a:r>
              <a:rPr b="1" lang="en" sz="1800">
                <a:solidFill>
                  <a:srgbClr val="595959"/>
                </a:solidFill>
              </a:rPr>
              <a:t>8</a:t>
            </a:r>
            <a:r>
              <a:rPr lang="en" sz="1800">
                <a:solidFill>
                  <a:srgbClr val="595959"/>
                </a:solidFill>
              </a:rPr>
              <a:t> = </a:t>
            </a:r>
            <a:r>
              <a:rPr b="1" lang="en" sz="1800">
                <a:solidFill>
                  <a:srgbClr val="595959"/>
                </a:solidFill>
              </a:rPr>
              <a:t>1240</a:t>
            </a:r>
            <a:r>
              <a:rPr lang="en" sz="1800">
                <a:solidFill>
                  <a:srgbClr val="595959"/>
                </a:solidFill>
              </a:rPr>
              <a:t> training samples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b="1" lang="en" sz="1800">
                <a:solidFill>
                  <a:srgbClr val="595959"/>
                </a:solidFill>
              </a:rPr>
              <a:t>31</a:t>
            </a:r>
            <a:r>
              <a:rPr lang="en" sz="1800">
                <a:solidFill>
                  <a:srgbClr val="595959"/>
                </a:solidFill>
              </a:rPr>
              <a:t> * </a:t>
            </a:r>
            <a:r>
              <a:rPr b="1" lang="en" sz="1800">
                <a:solidFill>
                  <a:srgbClr val="595959"/>
                </a:solidFill>
              </a:rPr>
              <a:t>4</a:t>
            </a:r>
            <a:r>
              <a:rPr lang="en" sz="1800">
                <a:solidFill>
                  <a:srgbClr val="595959"/>
                </a:solidFill>
              </a:rPr>
              <a:t> * </a:t>
            </a:r>
            <a:r>
              <a:rPr b="1" lang="en" sz="1800">
                <a:solidFill>
                  <a:srgbClr val="595959"/>
                </a:solidFill>
              </a:rPr>
              <a:t>3</a:t>
            </a:r>
            <a:r>
              <a:rPr lang="en" sz="1800">
                <a:solidFill>
                  <a:srgbClr val="595959"/>
                </a:solidFill>
              </a:rPr>
              <a:t> = </a:t>
            </a:r>
            <a:r>
              <a:rPr b="1" lang="en" sz="1800">
                <a:solidFill>
                  <a:srgbClr val="595959"/>
                </a:solidFill>
              </a:rPr>
              <a:t>372</a:t>
            </a:r>
            <a:r>
              <a:rPr lang="en" sz="1800">
                <a:solidFill>
                  <a:srgbClr val="595959"/>
                </a:solidFill>
              </a:rPr>
              <a:t> test samples</a:t>
            </a:r>
            <a:endParaRPr sz="1800">
              <a:solidFill>
                <a:srgbClr val="595959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589" name="Google Shape;58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400" y="245525"/>
            <a:ext cx="1497750" cy="14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400" y="1865700"/>
            <a:ext cx="1497750" cy="14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0400" y="3485875"/>
            <a:ext cx="1497750" cy="14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8"/>
          <p:cNvSpPr/>
          <p:nvPr/>
        </p:nvSpPr>
        <p:spPr>
          <a:xfrm>
            <a:off x="570600" y="1210350"/>
            <a:ext cx="8339700" cy="2940600"/>
          </a:xfrm>
          <a:prstGeom prst="roundRect">
            <a:avLst>
              <a:gd fmla="val 11903" name="adj"/>
            </a:avLst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chemeClr val="lt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8"/>
          <p:cNvSpPr txBox="1"/>
          <p:nvPr>
            <p:ph idx="4294967295" type="title"/>
          </p:nvPr>
        </p:nvSpPr>
        <p:spPr>
          <a:xfrm>
            <a:off x="5580650" y="2219175"/>
            <a:ext cx="2992800" cy="54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Training Phase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98" name="Google Shape;598;p68"/>
          <p:cNvSpPr txBox="1"/>
          <p:nvPr>
            <p:ph idx="4294967295" type="title"/>
          </p:nvPr>
        </p:nvSpPr>
        <p:spPr>
          <a:xfrm>
            <a:off x="4616049" y="2145150"/>
            <a:ext cx="812100" cy="5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lt1"/>
                </a:solidFill>
              </a:rPr>
              <a:t>03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99" name="Google Shape;599;p68"/>
          <p:cNvPicPr preferRelativeResize="0"/>
          <p:nvPr/>
        </p:nvPicPr>
        <p:blipFill rotWithShape="1">
          <a:blip r:embed="rId3">
            <a:alphaModFix/>
          </a:blip>
          <a:srcRect b="0" l="6598" r="9028" t="0"/>
          <a:stretch/>
        </p:blipFill>
        <p:spPr>
          <a:xfrm>
            <a:off x="848425" y="673350"/>
            <a:ext cx="3552000" cy="3796800"/>
          </a:xfrm>
          <a:prstGeom prst="roundRect">
            <a:avLst>
              <a:gd fmla="val 10435" name="adj"/>
            </a:avLst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C2C2C2">
                <a:alpha val="41000"/>
              </a:srgbClr>
            </a:outerShdw>
          </a:effectLst>
        </p:spPr>
      </p:pic>
      <p:sp>
        <p:nvSpPr>
          <p:cNvPr id="600" name="Google Shape;600;p68"/>
          <p:cNvSpPr/>
          <p:nvPr/>
        </p:nvSpPr>
        <p:spPr>
          <a:xfrm rot="10800000">
            <a:off x="38800" y="-528081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8"/>
          <p:cNvSpPr/>
          <p:nvPr/>
        </p:nvSpPr>
        <p:spPr>
          <a:xfrm>
            <a:off x="7334450" y="4470144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9"/>
          <p:cNvSpPr txBox="1"/>
          <p:nvPr>
            <p:ph type="title"/>
          </p:nvPr>
        </p:nvSpPr>
        <p:spPr>
          <a:xfrm>
            <a:off x="407825" y="291275"/>
            <a:ext cx="4414200" cy="4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Training Phase</a:t>
            </a:r>
            <a:r>
              <a:rPr lang="en" sz="3200">
                <a:solidFill>
                  <a:schemeClr val="dk2"/>
                </a:solidFill>
              </a:rPr>
              <a:t>: </a:t>
            </a:r>
            <a:r>
              <a:rPr lang="en" sz="2100">
                <a:solidFill>
                  <a:srgbClr val="9E9E9E"/>
                </a:solidFill>
              </a:rPr>
              <a:t>Image Generation</a:t>
            </a:r>
            <a:r>
              <a:rPr lang="en" sz="2100">
                <a:solidFill>
                  <a:srgbClr val="9E9E9E"/>
                </a:solidFill>
              </a:rPr>
              <a:t> </a:t>
            </a:r>
            <a:endParaRPr sz="2100">
              <a:solidFill>
                <a:srgbClr val="9E9E9E"/>
              </a:solidFill>
            </a:endParaRPr>
          </a:p>
        </p:txBody>
      </p:sp>
      <p:sp>
        <p:nvSpPr>
          <p:cNvPr id="607" name="Google Shape;607;p69"/>
          <p:cNvSpPr txBox="1"/>
          <p:nvPr>
            <p:ph idx="1" type="subTitle"/>
          </p:nvPr>
        </p:nvSpPr>
        <p:spPr>
          <a:xfrm>
            <a:off x="327750" y="887475"/>
            <a:ext cx="8488500" cy="39237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➢"/>
            </a:pPr>
            <a:r>
              <a:rPr lang="en" sz="1500">
                <a:solidFill>
                  <a:schemeClr val="lt2"/>
                </a:solidFill>
              </a:rPr>
              <a:t>We have 3 different models w.r.t. 3 different approaches using </a:t>
            </a:r>
            <a:r>
              <a:rPr b="1" lang="en" sz="1500">
                <a:solidFill>
                  <a:schemeClr val="lt2"/>
                </a:solidFill>
              </a:rPr>
              <a:t>Keras Image Generator</a:t>
            </a:r>
            <a:r>
              <a:rPr lang="en" sz="1500">
                <a:solidFill>
                  <a:schemeClr val="lt2"/>
                </a:solidFill>
              </a:rPr>
              <a:t>:</a:t>
            </a:r>
            <a:endParaRPr sz="1500">
              <a:solidFill>
                <a:schemeClr val="lt2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-32385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○"/>
            </a:pPr>
            <a:r>
              <a:rPr lang="en" sz="1500">
                <a:solidFill>
                  <a:srgbClr val="595959"/>
                </a:solidFill>
              </a:rPr>
              <a:t>Without any augmentation</a:t>
            </a:r>
            <a:endParaRPr sz="1500">
              <a:solidFill>
                <a:srgbClr val="595959"/>
              </a:solidFill>
            </a:endParaRPr>
          </a:p>
          <a:p>
            <a:pPr indent="-32385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○"/>
            </a:pPr>
            <a:r>
              <a:rPr lang="en" sz="1500">
                <a:solidFill>
                  <a:srgbClr val="595959"/>
                </a:solidFill>
              </a:rPr>
              <a:t>With only rotation</a:t>
            </a:r>
            <a:endParaRPr sz="1500">
              <a:solidFill>
                <a:srgbClr val="595959"/>
              </a:solidFill>
            </a:endParaRPr>
          </a:p>
          <a:p>
            <a:pPr indent="-32385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○"/>
            </a:pPr>
            <a:r>
              <a:rPr lang="en" sz="1500">
                <a:solidFill>
                  <a:srgbClr val="595959"/>
                </a:solidFill>
              </a:rPr>
              <a:t>With more augmentation such as Rotation, shift, brightness, zooming, rescale </a:t>
            </a:r>
            <a:endParaRPr sz="1500">
              <a:solidFill>
                <a:srgbClr val="595959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608" name="Google Shape;60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275" y="2121900"/>
            <a:ext cx="4012250" cy="29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0"/>
          <p:cNvSpPr txBox="1"/>
          <p:nvPr>
            <p:ph type="title"/>
          </p:nvPr>
        </p:nvSpPr>
        <p:spPr>
          <a:xfrm>
            <a:off x="407825" y="291275"/>
            <a:ext cx="4414200" cy="4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Training Phase: </a:t>
            </a:r>
            <a:r>
              <a:rPr lang="en" sz="2100">
                <a:solidFill>
                  <a:srgbClr val="9E9E9E"/>
                </a:solidFill>
              </a:rPr>
              <a:t>Implementation Part </a:t>
            </a:r>
            <a:endParaRPr sz="2100">
              <a:solidFill>
                <a:srgbClr val="9E9E9E"/>
              </a:solidFill>
            </a:endParaRPr>
          </a:p>
        </p:txBody>
      </p:sp>
      <p:sp>
        <p:nvSpPr>
          <p:cNvPr id="614" name="Google Shape;614;p70"/>
          <p:cNvSpPr txBox="1"/>
          <p:nvPr>
            <p:ph idx="1" type="subTitle"/>
          </p:nvPr>
        </p:nvSpPr>
        <p:spPr>
          <a:xfrm>
            <a:off x="357225" y="1078925"/>
            <a:ext cx="8488500" cy="39237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➢"/>
            </a:pPr>
            <a:r>
              <a:rPr lang="en">
                <a:solidFill>
                  <a:schemeClr val="lt2"/>
                </a:solidFill>
              </a:rPr>
              <a:t>The network is constructed by referencing AlexNet with some configurations:</a:t>
            </a:r>
            <a:endParaRPr>
              <a:solidFill>
                <a:schemeClr val="lt2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4 layers instead of 5 convolutional layers (complexity)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b="1" lang="en" sz="1600">
                <a:solidFill>
                  <a:srgbClr val="595959"/>
                </a:solidFill>
              </a:rPr>
              <a:t>Optimizer: </a:t>
            </a:r>
            <a:r>
              <a:rPr lang="en" sz="1600">
                <a:solidFill>
                  <a:srgbClr val="595959"/>
                </a:solidFill>
              </a:rPr>
              <a:t> Stochastic Gradient Descent (SGD)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b="1" lang="en" sz="1600">
                <a:solidFill>
                  <a:srgbClr val="595959"/>
                </a:solidFill>
              </a:rPr>
              <a:t>Loss Function:</a:t>
            </a:r>
            <a:r>
              <a:rPr lang="en" sz="1600">
                <a:solidFill>
                  <a:srgbClr val="595959"/>
                </a:solidFill>
              </a:rPr>
              <a:t>  categorical_crossentropy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b="1" lang="en" sz="1600">
                <a:solidFill>
                  <a:srgbClr val="595959"/>
                </a:solidFill>
              </a:rPr>
              <a:t>Number of Epochs:</a:t>
            </a:r>
            <a:r>
              <a:rPr lang="en" sz="1600">
                <a:solidFill>
                  <a:srgbClr val="595959"/>
                </a:solidFill>
              </a:rPr>
              <a:t> </a:t>
            </a:r>
            <a:r>
              <a:rPr b="1" lang="en" sz="1600">
                <a:solidFill>
                  <a:srgbClr val="595959"/>
                </a:solidFill>
              </a:rPr>
              <a:t>150</a:t>
            </a:r>
            <a:r>
              <a:rPr lang="en" sz="1600">
                <a:solidFill>
                  <a:srgbClr val="595959"/>
                </a:solidFill>
              </a:rPr>
              <a:t> (But we used “ early stopping ”)</a:t>
            </a:r>
            <a:endParaRPr sz="1600">
              <a:solidFill>
                <a:srgbClr val="595959"/>
              </a:solidFill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b="1" lang="en" sz="1600">
                <a:solidFill>
                  <a:srgbClr val="595959"/>
                </a:solidFill>
              </a:rPr>
              <a:t>Evaluation Metric used:</a:t>
            </a:r>
            <a:r>
              <a:rPr lang="en" sz="1600">
                <a:solidFill>
                  <a:srgbClr val="595959"/>
                </a:solidFill>
              </a:rPr>
              <a:t> accuracy</a:t>
            </a:r>
            <a:endParaRPr sz="1600">
              <a:solidFill>
                <a:srgbClr val="595959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➢"/>
            </a:pPr>
            <a:r>
              <a:rPr lang="en">
                <a:solidFill>
                  <a:schemeClr val="lt2"/>
                </a:solidFill>
              </a:rPr>
              <a:t>Also, callback functions of </a:t>
            </a:r>
            <a:r>
              <a:rPr b="1" lang="en">
                <a:solidFill>
                  <a:schemeClr val="lt2"/>
                </a:solidFill>
              </a:rPr>
              <a:t>ModelCheckpoint</a:t>
            </a:r>
            <a:r>
              <a:rPr lang="en">
                <a:solidFill>
                  <a:schemeClr val="lt2"/>
                </a:solidFill>
              </a:rPr>
              <a:t>, </a:t>
            </a:r>
            <a:r>
              <a:rPr b="1" lang="en">
                <a:solidFill>
                  <a:schemeClr val="lt2"/>
                </a:solidFill>
              </a:rPr>
              <a:t>EarlyStopping</a:t>
            </a:r>
            <a:r>
              <a:rPr lang="en">
                <a:solidFill>
                  <a:schemeClr val="lt2"/>
                </a:solidFill>
              </a:rPr>
              <a:t>, and </a:t>
            </a:r>
            <a:r>
              <a:rPr b="1" lang="en">
                <a:solidFill>
                  <a:schemeClr val="lt2"/>
                </a:solidFill>
              </a:rPr>
              <a:t>ReduceLROnPlateau</a:t>
            </a:r>
            <a:endParaRPr b="1">
              <a:solidFill>
                <a:schemeClr val="lt2"/>
              </a:solidFill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➢"/>
            </a:pPr>
            <a:r>
              <a:rPr lang="en">
                <a:solidFill>
                  <a:schemeClr val="lt2"/>
                </a:solidFill>
              </a:rPr>
              <a:t>124 samples from the train set were used as a validation set</a:t>
            </a:r>
            <a:endParaRPr>
              <a:solidFill>
                <a:schemeClr val="lt2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</p:txBody>
      </p:sp>
      <p:sp>
        <p:nvSpPr>
          <p:cNvPr id="615" name="Google Shape;615;p70"/>
          <p:cNvSpPr/>
          <p:nvPr/>
        </p:nvSpPr>
        <p:spPr>
          <a:xfrm rot="10800000">
            <a:off x="7042500" y="-481256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1"/>
          <p:cNvSpPr txBox="1"/>
          <p:nvPr>
            <p:ph type="title"/>
          </p:nvPr>
        </p:nvSpPr>
        <p:spPr>
          <a:xfrm>
            <a:off x="407825" y="291275"/>
            <a:ext cx="6288000" cy="4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Training Phase: </a:t>
            </a:r>
            <a:r>
              <a:rPr lang="en" sz="2100">
                <a:solidFill>
                  <a:srgbClr val="9E9E9E"/>
                </a:solidFill>
              </a:rPr>
              <a:t>Accuracy and Loss Visualization</a:t>
            </a:r>
            <a:endParaRPr sz="2100">
              <a:solidFill>
                <a:srgbClr val="9E9E9E"/>
              </a:solidFill>
            </a:endParaRPr>
          </a:p>
        </p:txBody>
      </p:sp>
      <p:sp>
        <p:nvSpPr>
          <p:cNvPr id="621" name="Google Shape;621;p71"/>
          <p:cNvSpPr/>
          <p:nvPr/>
        </p:nvSpPr>
        <p:spPr>
          <a:xfrm rot="10800000">
            <a:off x="7042500" y="-481256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2" name="Google Shape;62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050" y="1290963"/>
            <a:ext cx="2895600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575" y="1222650"/>
            <a:ext cx="2819400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1"/>
          <p:cNvSpPr txBox="1"/>
          <p:nvPr/>
        </p:nvSpPr>
        <p:spPr>
          <a:xfrm>
            <a:off x="1618150" y="948550"/>
            <a:ext cx="177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   Only rotation</a:t>
            </a:r>
            <a:endParaRPr i="1" sz="2000"/>
          </a:p>
        </p:txBody>
      </p:sp>
      <p:sp>
        <p:nvSpPr>
          <p:cNvPr id="625" name="Google Shape;625;p71"/>
          <p:cNvSpPr txBox="1"/>
          <p:nvPr/>
        </p:nvSpPr>
        <p:spPr>
          <a:xfrm>
            <a:off x="5332200" y="956350"/>
            <a:ext cx="186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/>
              <a:t>more augmentation 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2"/>
          <p:cNvSpPr txBox="1"/>
          <p:nvPr>
            <p:ph idx="1" type="subTitle"/>
          </p:nvPr>
        </p:nvSpPr>
        <p:spPr>
          <a:xfrm>
            <a:off x="850775" y="3960650"/>
            <a:ext cx="3482700" cy="606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 sz="1400">
                <a:solidFill>
                  <a:srgbClr val="595959"/>
                </a:solidFill>
              </a:rPr>
              <a:t>higher score of similarity</a:t>
            </a:r>
            <a:endParaRPr sz="1400">
              <a:solidFill>
                <a:srgbClr val="595959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 sz="1400">
                <a:solidFill>
                  <a:srgbClr val="595959"/>
                </a:solidFill>
              </a:rPr>
              <a:t>More mistakes :(</a:t>
            </a:r>
            <a:endParaRPr sz="1400">
              <a:solidFill>
                <a:srgbClr val="595959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631" name="Google Shape;6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939" y="542375"/>
            <a:ext cx="3242136" cy="3242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632" name="Google Shape;63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800" y="504249"/>
            <a:ext cx="3482626" cy="32045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633" name="Google Shape;633;p72"/>
          <p:cNvSpPr txBox="1"/>
          <p:nvPr/>
        </p:nvSpPr>
        <p:spPr>
          <a:xfrm>
            <a:off x="1213475" y="50675"/>
            <a:ext cx="216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mine"/>
                <a:ea typeface="Domine"/>
                <a:cs typeface="Domine"/>
                <a:sym typeface="Domine"/>
              </a:rPr>
              <a:t>more augmentation </a:t>
            </a:r>
            <a:endParaRPr sz="2000"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634" name="Google Shape;634;p72"/>
          <p:cNvSpPr txBox="1"/>
          <p:nvPr/>
        </p:nvSpPr>
        <p:spPr>
          <a:xfrm>
            <a:off x="5779625" y="126875"/>
            <a:ext cx="177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mine"/>
                <a:ea typeface="Domine"/>
                <a:cs typeface="Domine"/>
                <a:sym typeface="Domine"/>
              </a:rPr>
              <a:t>   Only rotation</a:t>
            </a:r>
            <a:endParaRPr sz="1900"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635" name="Google Shape;635;p72"/>
          <p:cNvSpPr txBox="1"/>
          <p:nvPr>
            <p:ph idx="1" type="subTitle"/>
          </p:nvPr>
        </p:nvSpPr>
        <p:spPr>
          <a:xfrm>
            <a:off x="4802775" y="3960650"/>
            <a:ext cx="3828900" cy="7125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 sz="1400">
                <a:solidFill>
                  <a:srgbClr val="595959"/>
                </a:solidFill>
              </a:rPr>
              <a:t>the score of similarity is not quite high.</a:t>
            </a:r>
            <a:endParaRPr sz="1400">
              <a:solidFill>
                <a:srgbClr val="595959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 sz="1400">
                <a:solidFill>
                  <a:srgbClr val="595959"/>
                </a:solidFill>
              </a:rPr>
              <a:t>The true identity is in the </a:t>
            </a:r>
            <a:r>
              <a:rPr lang="en" sz="1400">
                <a:solidFill>
                  <a:srgbClr val="595959"/>
                </a:solidFill>
              </a:rPr>
              <a:t>returned</a:t>
            </a:r>
            <a:r>
              <a:rPr lang="en" sz="1400">
                <a:solidFill>
                  <a:srgbClr val="595959"/>
                </a:solidFill>
              </a:rPr>
              <a:t> list</a:t>
            </a:r>
            <a:endParaRPr sz="1400">
              <a:solidFill>
                <a:srgbClr val="595959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636" name="Google Shape;636;p72"/>
          <p:cNvSpPr txBox="1"/>
          <p:nvPr>
            <p:ph idx="1" type="subTitle"/>
          </p:nvPr>
        </p:nvSpPr>
        <p:spPr>
          <a:xfrm>
            <a:off x="1530200" y="4673150"/>
            <a:ext cx="5516400" cy="319500"/>
          </a:xfrm>
          <a:prstGeom prst="rect">
            <a:avLst/>
          </a:prstGeom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First interpretation: Only rotation performs better BUT</a:t>
            </a:r>
            <a:r>
              <a:rPr lang="en">
                <a:solidFill>
                  <a:srgbClr val="595959"/>
                </a:solidFill>
              </a:rPr>
              <a:t>..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5"/>
          <p:cNvSpPr txBox="1"/>
          <p:nvPr>
            <p:ph type="title"/>
          </p:nvPr>
        </p:nvSpPr>
        <p:spPr>
          <a:xfrm>
            <a:off x="1849288" y="1728870"/>
            <a:ext cx="2336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E9E9E"/>
                </a:solidFill>
              </a:rPr>
              <a:t>Introduction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441" name="Google Shape;441;p55"/>
          <p:cNvSpPr txBox="1"/>
          <p:nvPr>
            <p:ph idx="2" type="title"/>
          </p:nvPr>
        </p:nvSpPr>
        <p:spPr>
          <a:xfrm>
            <a:off x="695771" y="1749900"/>
            <a:ext cx="8673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2" name="Google Shape;442;p55"/>
          <p:cNvSpPr txBox="1"/>
          <p:nvPr>
            <p:ph idx="1" type="subTitle"/>
          </p:nvPr>
        </p:nvSpPr>
        <p:spPr>
          <a:xfrm>
            <a:off x="1696900" y="2028991"/>
            <a:ext cx="2336400" cy="8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>
                <a:solidFill>
                  <a:schemeClr val="lt2"/>
                </a:solidFill>
              </a:rPr>
              <a:t>Motivation</a:t>
            </a:r>
            <a:endParaRPr sz="1100">
              <a:solidFill>
                <a:schemeClr val="l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>
                <a:solidFill>
                  <a:schemeClr val="lt2"/>
                </a:solidFill>
              </a:rPr>
              <a:t>General Architecture</a:t>
            </a:r>
            <a:endParaRPr sz="11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443" name="Google Shape;443;p55"/>
          <p:cNvSpPr txBox="1"/>
          <p:nvPr>
            <p:ph idx="3" type="title"/>
          </p:nvPr>
        </p:nvSpPr>
        <p:spPr>
          <a:xfrm>
            <a:off x="5807050" y="1730350"/>
            <a:ext cx="2966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</a:rPr>
              <a:t>Data Providing &amp; Pre-Processing</a:t>
            </a:r>
            <a:endParaRPr b="1" sz="1600">
              <a:solidFill>
                <a:srgbClr val="9E9E9E"/>
              </a:solidFill>
            </a:endParaRPr>
          </a:p>
        </p:txBody>
      </p:sp>
      <p:sp>
        <p:nvSpPr>
          <p:cNvPr id="444" name="Google Shape;444;p55"/>
          <p:cNvSpPr txBox="1"/>
          <p:nvPr>
            <p:ph idx="4" type="title"/>
          </p:nvPr>
        </p:nvSpPr>
        <p:spPr>
          <a:xfrm>
            <a:off x="4657074" y="1749900"/>
            <a:ext cx="8673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/>
          </a:p>
        </p:txBody>
      </p:sp>
      <p:sp>
        <p:nvSpPr>
          <p:cNvPr id="445" name="Google Shape;445;p55"/>
          <p:cNvSpPr txBox="1"/>
          <p:nvPr>
            <p:ph idx="5" type="subTitle"/>
          </p:nvPr>
        </p:nvSpPr>
        <p:spPr>
          <a:xfrm>
            <a:off x="5654650" y="2338950"/>
            <a:ext cx="2701800" cy="8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>
                <a:solidFill>
                  <a:schemeClr val="lt2"/>
                </a:solidFill>
              </a:rPr>
              <a:t>Downloading Raw Dataset</a:t>
            </a:r>
            <a:endParaRPr sz="1100">
              <a:solidFill>
                <a:schemeClr val="l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>
                <a:solidFill>
                  <a:schemeClr val="lt2"/>
                </a:solidFill>
              </a:rPr>
              <a:t>Paragraphs Extracting</a:t>
            </a:r>
            <a:endParaRPr sz="1100">
              <a:solidFill>
                <a:schemeClr val="l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>
                <a:solidFill>
                  <a:schemeClr val="lt2"/>
                </a:solidFill>
              </a:rPr>
              <a:t>Image Pre-processing</a:t>
            </a:r>
            <a:endParaRPr sz="1100">
              <a:solidFill>
                <a:schemeClr val="l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>
                <a:solidFill>
                  <a:schemeClr val="lt2"/>
                </a:solidFill>
              </a:rPr>
              <a:t>Writer Selection</a:t>
            </a:r>
            <a:endParaRPr sz="1100">
              <a:solidFill>
                <a:schemeClr val="l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>
                <a:solidFill>
                  <a:schemeClr val="lt2"/>
                </a:solidFill>
              </a:rPr>
              <a:t>Split Data</a:t>
            </a:r>
            <a:endParaRPr sz="11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</a:endParaRPr>
          </a:p>
        </p:txBody>
      </p:sp>
      <p:sp>
        <p:nvSpPr>
          <p:cNvPr id="446" name="Google Shape;446;p55"/>
          <p:cNvSpPr txBox="1"/>
          <p:nvPr>
            <p:ph idx="6" type="title"/>
          </p:nvPr>
        </p:nvSpPr>
        <p:spPr>
          <a:xfrm>
            <a:off x="1853038" y="3419068"/>
            <a:ext cx="2336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E9E9E"/>
                </a:solidFill>
              </a:rPr>
              <a:t>Training Phase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447" name="Google Shape;447;p55"/>
          <p:cNvSpPr txBox="1"/>
          <p:nvPr>
            <p:ph idx="7" type="title"/>
          </p:nvPr>
        </p:nvSpPr>
        <p:spPr>
          <a:xfrm>
            <a:off x="695771" y="3448775"/>
            <a:ext cx="8673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/>
          </a:p>
        </p:txBody>
      </p:sp>
      <p:sp>
        <p:nvSpPr>
          <p:cNvPr id="448" name="Google Shape;448;p55"/>
          <p:cNvSpPr txBox="1"/>
          <p:nvPr>
            <p:ph idx="8" type="subTitle"/>
          </p:nvPr>
        </p:nvSpPr>
        <p:spPr>
          <a:xfrm>
            <a:off x="1700650" y="3876425"/>
            <a:ext cx="2336400" cy="10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>
                <a:solidFill>
                  <a:schemeClr val="lt2"/>
                </a:solidFill>
              </a:rPr>
              <a:t>Image Generation</a:t>
            </a:r>
            <a:endParaRPr sz="1100">
              <a:solidFill>
                <a:schemeClr val="l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>
                <a:solidFill>
                  <a:schemeClr val="lt2"/>
                </a:solidFill>
              </a:rPr>
              <a:t>Implementation Part</a:t>
            </a:r>
            <a:endParaRPr sz="1100">
              <a:solidFill>
                <a:schemeClr val="l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>
                <a:solidFill>
                  <a:schemeClr val="lt2"/>
                </a:solidFill>
              </a:rPr>
              <a:t>Loss and Accuracy</a:t>
            </a:r>
            <a:endParaRPr sz="1100">
              <a:solidFill>
                <a:schemeClr val="lt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>
                <a:solidFill>
                  <a:schemeClr val="lt2"/>
                </a:solidFill>
              </a:rPr>
              <a:t>Feature extraction model</a:t>
            </a:r>
            <a:endParaRPr sz="11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49" name="Google Shape;449;p55"/>
          <p:cNvSpPr txBox="1"/>
          <p:nvPr>
            <p:ph idx="9" type="title"/>
          </p:nvPr>
        </p:nvSpPr>
        <p:spPr>
          <a:xfrm>
            <a:off x="5807038" y="3421989"/>
            <a:ext cx="23364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E9E9E"/>
                </a:solidFill>
              </a:rPr>
              <a:t>Evaluation</a:t>
            </a:r>
            <a:r>
              <a:rPr lang="en">
                <a:solidFill>
                  <a:srgbClr val="9E9E9E"/>
                </a:solidFill>
              </a:rPr>
              <a:t>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450" name="Google Shape;450;p55"/>
          <p:cNvSpPr txBox="1"/>
          <p:nvPr>
            <p:ph idx="13" type="title"/>
          </p:nvPr>
        </p:nvSpPr>
        <p:spPr>
          <a:xfrm>
            <a:off x="4657074" y="3453772"/>
            <a:ext cx="8673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/>
          </a:p>
        </p:txBody>
      </p:sp>
      <p:sp>
        <p:nvSpPr>
          <p:cNvPr id="451" name="Google Shape;451;p55"/>
          <p:cNvSpPr txBox="1"/>
          <p:nvPr>
            <p:ph idx="14" type="subTitle"/>
          </p:nvPr>
        </p:nvSpPr>
        <p:spPr>
          <a:xfrm>
            <a:off x="5807038" y="3797480"/>
            <a:ext cx="23364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Comparison performances with different augmentations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52" name="Google Shape;452;p55"/>
          <p:cNvSpPr txBox="1"/>
          <p:nvPr>
            <p:ph idx="15" type="title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TABLE OF</a:t>
            </a:r>
            <a:r>
              <a:rPr lang="en"/>
              <a:t> </a:t>
            </a:r>
            <a:r>
              <a:rPr lang="en">
                <a:solidFill>
                  <a:srgbClr val="9E9E9E"/>
                </a:solidFill>
              </a:rPr>
              <a:t>CONTENTS</a:t>
            </a:r>
            <a:endParaRPr>
              <a:solidFill>
                <a:srgbClr val="9E9E9E"/>
              </a:solidFill>
            </a:endParaRPr>
          </a:p>
        </p:txBody>
      </p:sp>
      <p:cxnSp>
        <p:nvCxnSpPr>
          <p:cNvPr id="453" name="Google Shape;453;p55"/>
          <p:cNvCxnSpPr/>
          <p:nvPr/>
        </p:nvCxnSpPr>
        <p:spPr>
          <a:xfrm>
            <a:off x="5572838" y="1723337"/>
            <a:ext cx="0" cy="864000"/>
          </a:xfrm>
          <a:prstGeom prst="straightConnector1">
            <a:avLst/>
          </a:prstGeom>
          <a:noFill/>
          <a:ln cap="flat" cmpd="sng" w="19050">
            <a:solidFill>
              <a:srgbClr val="0C2E3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5"/>
          <p:cNvCxnSpPr/>
          <p:nvPr/>
        </p:nvCxnSpPr>
        <p:spPr>
          <a:xfrm>
            <a:off x="1611488" y="3424121"/>
            <a:ext cx="0" cy="864000"/>
          </a:xfrm>
          <a:prstGeom prst="straightConnector1">
            <a:avLst/>
          </a:prstGeom>
          <a:noFill/>
          <a:ln cap="flat" cmpd="sng" w="19050">
            <a:solidFill>
              <a:srgbClr val="0C2E3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5"/>
          <p:cNvCxnSpPr/>
          <p:nvPr/>
        </p:nvCxnSpPr>
        <p:spPr>
          <a:xfrm>
            <a:off x="5572838" y="3424121"/>
            <a:ext cx="0" cy="864000"/>
          </a:xfrm>
          <a:prstGeom prst="straightConnector1">
            <a:avLst/>
          </a:prstGeom>
          <a:noFill/>
          <a:ln cap="flat" cmpd="sng" w="19050">
            <a:solidFill>
              <a:srgbClr val="0C2E3A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6" name="Google Shape;456;p55"/>
          <p:cNvGrpSpPr/>
          <p:nvPr/>
        </p:nvGrpSpPr>
        <p:grpSpPr>
          <a:xfrm flipH="1" rot="-5400000">
            <a:off x="681702" y="-681704"/>
            <a:ext cx="1182802" cy="2546215"/>
            <a:chOff x="7350442" y="2608992"/>
            <a:chExt cx="777239" cy="1673160"/>
          </a:xfrm>
        </p:grpSpPr>
        <p:sp>
          <p:nvSpPr>
            <p:cNvPr id="457" name="Google Shape;457;p55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l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55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l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55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l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55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l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55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l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55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l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55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l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55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l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55"/>
          <p:cNvGrpSpPr/>
          <p:nvPr/>
        </p:nvGrpSpPr>
        <p:grpSpPr>
          <a:xfrm rot="5400000">
            <a:off x="7363145" y="-686153"/>
            <a:ext cx="1182802" cy="2555083"/>
            <a:chOff x="7350442" y="2608992"/>
            <a:chExt cx="777239" cy="1673160"/>
          </a:xfrm>
        </p:grpSpPr>
        <p:sp>
          <p:nvSpPr>
            <p:cNvPr id="466" name="Google Shape;466;p55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l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55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l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55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l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55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l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55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l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55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l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55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l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55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l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4" name="Google Shape;474;p55"/>
          <p:cNvCxnSpPr/>
          <p:nvPr/>
        </p:nvCxnSpPr>
        <p:spPr>
          <a:xfrm>
            <a:off x="1572263" y="1720196"/>
            <a:ext cx="0" cy="864000"/>
          </a:xfrm>
          <a:prstGeom prst="straightConnector1">
            <a:avLst/>
          </a:prstGeom>
          <a:noFill/>
          <a:ln cap="flat" cmpd="sng" w="19050">
            <a:solidFill>
              <a:srgbClr val="0C2E3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55"/>
          <p:cNvSpPr/>
          <p:nvPr/>
        </p:nvSpPr>
        <p:spPr>
          <a:xfrm>
            <a:off x="7334450" y="4470144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3"/>
          <p:cNvSpPr txBox="1"/>
          <p:nvPr>
            <p:ph type="title"/>
          </p:nvPr>
        </p:nvSpPr>
        <p:spPr>
          <a:xfrm>
            <a:off x="407825" y="291275"/>
            <a:ext cx="4414200" cy="98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2"/>
                </a:solidFill>
              </a:rPr>
              <a:t>Training Phase: </a:t>
            </a:r>
            <a:r>
              <a:rPr lang="en" sz="2100">
                <a:solidFill>
                  <a:srgbClr val="9E9E9E"/>
                </a:solidFill>
              </a:rPr>
              <a:t>Test Set Accuracy </a:t>
            </a:r>
            <a:endParaRPr sz="21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642" name="Google Shape;642;p73"/>
          <p:cNvSpPr txBox="1"/>
          <p:nvPr>
            <p:ph idx="1" type="subTitle"/>
          </p:nvPr>
        </p:nvSpPr>
        <p:spPr>
          <a:xfrm>
            <a:off x="352025" y="1276475"/>
            <a:ext cx="4968300" cy="39237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32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➢"/>
            </a:pPr>
            <a:r>
              <a:rPr lang="en" sz="1400">
                <a:solidFill>
                  <a:schemeClr val="lt2"/>
                </a:solidFill>
              </a:rPr>
              <a:t>Predicting the identity of the given image using a function based on Machine Learning on Testing set</a:t>
            </a:r>
            <a:endParaRPr sz="1400">
              <a:solidFill>
                <a:schemeClr val="lt2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</a:endParaRPr>
          </a:p>
          <a:p>
            <a:pPr indent="-2032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➢"/>
            </a:pPr>
            <a:r>
              <a:rPr lang="en" sz="1400">
                <a:solidFill>
                  <a:schemeClr val="lt2"/>
                </a:solidFill>
              </a:rPr>
              <a:t>Accuracy over the test set in the case of:</a:t>
            </a:r>
            <a:endParaRPr sz="1400">
              <a:solidFill>
                <a:schemeClr val="lt2"/>
              </a:solidFill>
            </a:endParaRPr>
          </a:p>
          <a:p>
            <a:pPr indent="-203200" lvl="1" marL="6286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 sz="1400">
                <a:solidFill>
                  <a:srgbClr val="595959"/>
                </a:solidFill>
              </a:rPr>
              <a:t>solo rotation model →  44.89%</a:t>
            </a:r>
            <a:endParaRPr sz="1400">
              <a:solidFill>
                <a:srgbClr val="595959"/>
              </a:solidFill>
            </a:endParaRPr>
          </a:p>
          <a:p>
            <a:pPr indent="-203200" lvl="1" marL="6286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 sz="1400">
                <a:solidFill>
                  <a:srgbClr val="595959"/>
                </a:solidFill>
              </a:rPr>
              <a:t>With more augmentation → 63.17%</a:t>
            </a:r>
            <a:endParaRPr sz="1400">
              <a:solidFill>
                <a:srgbClr val="595959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</a:endParaRPr>
          </a:p>
          <a:p>
            <a:pPr indent="-2032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➢"/>
            </a:pPr>
            <a:r>
              <a:rPr lang="en" sz="1400">
                <a:solidFill>
                  <a:schemeClr val="lt2"/>
                </a:solidFill>
              </a:rPr>
              <a:t>More augmentation model has a higher accuracy over all images, means that performs better than solo rotation one </a:t>
            </a:r>
            <a:endParaRPr sz="1400">
              <a:solidFill>
                <a:schemeClr val="lt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graphicFrame>
        <p:nvGraphicFramePr>
          <p:cNvPr id="643" name="Google Shape;643;p73"/>
          <p:cNvGraphicFramePr/>
          <p:nvPr/>
        </p:nvGraphicFramePr>
        <p:xfrm>
          <a:off x="1829138" y="359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{1234133F-654D-47EF-BD25-92428781AF07}</a:tableStyleId>
              </a:tblPr>
              <a:tblGrid>
                <a:gridCol w="1828575"/>
                <a:gridCol w="1828575"/>
                <a:gridCol w="1828575"/>
              </a:tblGrid>
              <a:tr h="38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2C2C2"/>
                    </a:solidFill>
                  </a:tcPr>
                </a:tc>
              </a:tr>
              <a:tr h="38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Solo Rotation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3E7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1.8915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44.89%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More Augmentation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3E7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1.3178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63.17%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44" name="Google Shape;64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125" y="228600"/>
            <a:ext cx="3616675" cy="29541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645" name="Google Shape;645;p73"/>
          <p:cNvSpPr/>
          <p:nvPr/>
        </p:nvSpPr>
        <p:spPr>
          <a:xfrm>
            <a:off x="-389050" y="4386469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4"/>
          <p:cNvSpPr/>
          <p:nvPr/>
        </p:nvSpPr>
        <p:spPr>
          <a:xfrm>
            <a:off x="570600" y="1210350"/>
            <a:ext cx="8339700" cy="2940600"/>
          </a:xfrm>
          <a:prstGeom prst="roundRect">
            <a:avLst>
              <a:gd fmla="val 11903" name="adj"/>
            </a:avLst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chemeClr val="lt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74"/>
          <p:cNvSpPr txBox="1"/>
          <p:nvPr>
            <p:ph idx="4294967295" type="title"/>
          </p:nvPr>
        </p:nvSpPr>
        <p:spPr>
          <a:xfrm>
            <a:off x="5580650" y="2219175"/>
            <a:ext cx="2992800" cy="54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Evaluation </a:t>
            </a:r>
            <a:endParaRPr b="1"/>
          </a:p>
        </p:txBody>
      </p:sp>
      <p:sp>
        <p:nvSpPr>
          <p:cNvPr id="652" name="Google Shape;652;p74"/>
          <p:cNvSpPr txBox="1"/>
          <p:nvPr>
            <p:ph idx="4294967295" type="title"/>
          </p:nvPr>
        </p:nvSpPr>
        <p:spPr>
          <a:xfrm>
            <a:off x="4920849" y="2145150"/>
            <a:ext cx="812100" cy="5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lt1"/>
                </a:solidFill>
              </a:rPr>
              <a:t>04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653" name="Google Shape;653;p74"/>
          <p:cNvPicPr preferRelativeResize="0"/>
          <p:nvPr/>
        </p:nvPicPr>
        <p:blipFill rotWithShape="1">
          <a:blip r:embed="rId3">
            <a:alphaModFix/>
          </a:blip>
          <a:srcRect b="-10858" l="-1235" r="0" t="-18256"/>
          <a:stretch/>
        </p:blipFill>
        <p:spPr>
          <a:xfrm>
            <a:off x="848425" y="673350"/>
            <a:ext cx="3552000" cy="3796800"/>
          </a:xfrm>
          <a:prstGeom prst="roundRect">
            <a:avLst>
              <a:gd fmla="val 10435" name="adj"/>
            </a:avLst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C2C2C2">
                <a:alpha val="41000"/>
              </a:srgbClr>
            </a:outerShdw>
          </a:effectLst>
        </p:spPr>
      </p:pic>
      <p:sp>
        <p:nvSpPr>
          <p:cNvPr id="654" name="Google Shape;654;p74"/>
          <p:cNvSpPr/>
          <p:nvPr/>
        </p:nvSpPr>
        <p:spPr>
          <a:xfrm rot="10800000">
            <a:off x="38800" y="-528081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74"/>
          <p:cNvSpPr/>
          <p:nvPr/>
        </p:nvSpPr>
        <p:spPr>
          <a:xfrm>
            <a:off x="7334450" y="4470144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5"/>
          <p:cNvSpPr txBox="1"/>
          <p:nvPr>
            <p:ph type="title"/>
          </p:nvPr>
        </p:nvSpPr>
        <p:spPr>
          <a:xfrm>
            <a:off x="407825" y="291275"/>
            <a:ext cx="4414200" cy="4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Evaluation</a:t>
            </a:r>
            <a:r>
              <a:rPr lang="en" sz="3200">
                <a:solidFill>
                  <a:schemeClr val="dk2"/>
                </a:solidFill>
              </a:rPr>
              <a:t>: </a:t>
            </a:r>
            <a:r>
              <a:rPr lang="en" sz="2100">
                <a:solidFill>
                  <a:srgbClr val="9E9E9E"/>
                </a:solidFill>
              </a:rPr>
              <a:t> 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661" name="Google Shape;661;p75"/>
          <p:cNvSpPr txBox="1"/>
          <p:nvPr>
            <p:ph idx="1" type="subTitle"/>
          </p:nvPr>
        </p:nvSpPr>
        <p:spPr>
          <a:xfrm>
            <a:off x="352025" y="1047875"/>
            <a:ext cx="7182600" cy="39237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➢"/>
            </a:pPr>
            <a:r>
              <a:rPr lang="en" sz="1700">
                <a:solidFill>
                  <a:schemeClr val="lt2"/>
                </a:solidFill>
              </a:rPr>
              <a:t>Remove last layer(classification) to access the feature layer</a:t>
            </a:r>
            <a:endParaRPr sz="1700">
              <a:solidFill>
                <a:schemeClr val="lt2"/>
              </a:solidFill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2"/>
              </a:solidFill>
            </a:endParaRPr>
          </a:p>
          <a:p>
            <a:pPr indent="-2222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➢"/>
            </a:pPr>
            <a:r>
              <a:rPr lang="en" sz="1700">
                <a:solidFill>
                  <a:schemeClr val="lt2"/>
                </a:solidFill>
              </a:rPr>
              <a:t>The goal is to create a similarity matrix (372 x 372) which:</a:t>
            </a:r>
            <a:endParaRPr sz="1700">
              <a:solidFill>
                <a:schemeClr val="lt2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</a:endParaRPr>
          </a:p>
          <a:p>
            <a:pPr indent="-222250" lvl="1" marL="5715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Has </a:t>
            </a:r>
            <a:r>
              <a:rPr b="1" lang="en" sz="1700">
                <a:solidFill>
                  <a:srgbClr val="595959"/>
                </a:solidFill>
              </a:rPr>
              <a:t>31 identities</a:t>
            </a:r>
            <a:r>
              <a:rPr lang="en" sz="1700">
                <a:solidFill>
                  <a:srgbClr val="595959"/>
                </a:solidFill>
              </a:rPr>
              <a:t>, each of them has 12 templates(31 x 12 = 372)</a:t>
            </a:r>
            <a:endParaRPr sz="1700">
              <a:solidFill>
                <a:srgbClr val="595959"/>
              </a:solidFill>
            </a:endParaRPr>
          </a:p>
          <a:p>
            <a:pPr indent="-222250" lvl="1" marL="5715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Each row (we have 372 rows) is a </a:t>
            </a:r>
            <a:r>
              <a:rPr b="1" lang="en" sz="1700">
                <a:solidFill>
                  <a:srgbClr val="595959"/>
                </a:solidFill>
              </a:rPr>
              <a:t>31 recognition operation</a:t>
            </a:r>
            <a:endParaRPr b="1" sz="1700">
              <a:solidFill>
                <a:srgbClr val="595959"/>
              </a:solidFill>
            </a:endParaRPr>
          </a:p>
          <a:p>
            <a:pPr indent="-222250" lvl="1" marL="5715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In the column, we have </a:t>
            </a:r>
            <a:r>
              <a:rPr b="1" lang="en" sz="1700">
                <a:solidFill>
                  <a:srgbClr val="595959"/>
                </a:solidFill>
              </a:rPr>
              <a:t>372 templates</a:t>
            </a:r>
            <a:endParaRPr b="1" sz="1700">
              <a:solidFill>
                <a:srgbClr val="595959"/>
              </a:solidFill>
            </a:endParaRPr>
          </a:p>
          <a:p>
            <a:pPr indent="-222250" lvl="1" marL="5715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Each row contains </a:t>
            </a:r>
            <a:r>
              <a:rPr b="1" lang="en" sz="1700">
                <a:solidFill>
                  <a:srgbClr val="595959"/>
                </a:solidFill>
              </a:rPr>
              <a:t>1 genuine claim</a:t>
            </a:r>
            <a:endParaRPr b="1" sz="1700">
              <a:solidFill>
                <a:srgbClr val="595959"/>
              </a:solidFill>
            </a:endParaRPr>
          </a:p>
          <a:p>
            <a:pPr indent="-222250" lvl="1" marL="5715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Each row contains </a:t>
            </a:r>
            <a:r>
              <a:rPr b="1" lang="en" sz="1700">
                <a:solidFill>
                  <a:srgbClr val="595959"/>
                </a:solidFill>
              </a:rPr>
              <a:t>N_identities - 1 imposters (30 operations)</a:t>
            </a:r>
            <a:endParaRPr b="1" sz="1700">
              <a:solidFill>
                <a:srgbClr val="595959"/>
              </a:solidFill>
            </a:endParaRPr>
          </a:p>
          <a:p>
            <a:pPr indent="-222250" lvl="1" marL="5715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For each operation we considered a </a:t>
            </a:r>
            <a:r>
              <a:rPr b="1" lang="en" sz="1700">
                <a:solidFill>
                  <a:srgbClr val="595959"/>
                </a:solidFill>
              </a:rPr>
              <a:t>group of templates</a:t>
            </a:r>
            <a:r>
              <a:rPr lang="en" sz="1700">
                <a:solidFill>
                  <a:srgbClr val="595959"/>
                </a:solidFill>
              </a:rPr>
              <a:t> with the same identity with maximum similarity. Then this similarity was compared with the given threshold. This is known as </a:t>
            </a:r>
            <a:r>
              <a:rPr b="1" lang="en" sz="1700">
                <a:solidFill>
                  <a:srgbClr val="595959"/>
                </a:solidFill>
              </a:rPr>
              <a:t>multiple-template verification</a:t>
            </a:r>
            <a:r>
              <a:rPr lang="en" sz="1700">
                <a:solidFill>
                  <a:srgbClr val="595959"/>
                </a:solidFill>
              </a:rPr>
              <a:t> in the literature.</a:t>
            </a:r>
            <a:endParaRPr sz="1700">
              <a:solidFill>
                <a:srgbClr val="595959"/>
              </a:solidFill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</a:endParaRPr>
          </a:p>
        </p:txBody>
      </p:sp>
      <p:sp>
        <p:nvSpPr>
          <p:cNvPr id="662" name="Google Shape;662;p75"/>
          <p:cNvSpPr/>
          <p:nvPr/>
        </p:nvSpPr>
        <p:spPr>
          <a:xfrm rot="10800000">
            <a:off x="6514725" y="-310656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6"/>
          <p:cNvSpPr txBox="1"/>
          <p:nvPr>
            <p:ph type="title"/>
          </p:nvPr>
        </p:nvSpPr>
        <p:spPr>
          <a:xfrm>
            <a:off x="407825" y="291275"/>
            <a:ext cx="4414200" cy="98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Evaluation: </a:t>
            </a:r>
            <a:r>
              <a:rPr lang="en" sz="2100">
                <a:solidFill>
                  <a:srgbClr val="9E9E9E"/>
                </a:solidFill>
              </a:rPr>
              <a:t> </a:t>
            </a:r>
            <a:endParaRPr sz="21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668" name="Google Shape;668;p76"/>
          <p:cNvSpPr txBox="1"/>
          <p:nvPr>
            <p:ph idx="1" type="subTitle"/>
          </p:nvPr>
        </p:nvSpPr>
        <p:spPr>
          <a:xfrm>
            <a:off x="352025" y="895475"/>
            <a:ext cx="8327700" cy="39237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</a:endParaRPr>
          </a:p>
          <a:p>
            <a:pPr indent="-2032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➢"/>
            </a:pPr>
            <a:r>
              <a:rPr lang="en" sz="1400">
                <a:solidFill>
                  <a:schemeClr val="lt2"/>
                </a:solidFill>
              </a:rPr>
              <a:t> To compare feature vectors with each other we defined </a:t>
            </a:r>
            <a:r>
              <a:rPr b="1" lang="en" sz="1400">
                <a:solidFill>
                  <a:schemeClr val="lt2"/>
                </a:solidFill>
              </a:rPr>
              <a:t>two</a:t>
            </a:r>
            <a:r>
              <a:rPr lang="en" sz="1400">
                <a:solidFill>
                  <a:schemeClr val="lt2"/>
                </a:solidFill>
              </a:rPr>
              <a:t> measures:</a:t>
            </a:r>
            <a:endParaRPr sz="1400">
              <a:solidFill>
                <a:schemeClr val="lt2"/>
              </a:solidFill>
            </a:endParaRPr>
          </a:p>
          <a:p>
            <a:pPr indent="-203200" lvl="1" marL="5715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b="1" lang="en" sz="1400">
                <a:solidFill>
                  <a:srgbClr val="595959"/>
                </a:solidFill>
              </a:rPr>
              <a:t>Cosine Similarity</a:t>
            </a:r>
            <a:r>
              <a:rPr lang="en" sz="1400">
                <a:solidFill>
                  <a:srgbClr val="595959"/>
                </a:solidFill>
              </a:rPr>
              <a:t> → had a better result in general</a:t>
            </a:r>
            <a:endParaRPr sz="1400">
              <a:solidFill>
                <a:srgbClr val="595959"/>
              </a:solidFill>
            </a:endParaRPr>
          </a:p>
          <a:p>
            <a:pPr indent="-203200" lvl="1" marL="5715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b="1" lang="en" sz="1400">
                <a:solidFill>
                  <a:srgbClr val="595959"/>
                </a:solidFill>
              </a:rPr>
              <a:t>Correlation</a:t>
            </a:r>
            <a:endParaRPr b="1" sz="1400">
              <a:solidFill>
                <a:srgbClr val="595959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</a:endParaRPr>
          </a:p>
          <a:p>
            <a:pPr indent="-2032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➢"/>
            </a:pPr>
            <a:r>
              <a:rPr lang="en" sz="1400">
                <a:solidFill>
                  <a:schemeClr val="lt2"/>
                </a:solidFill>
              </a:rPr>
              <a:t> As we had 372 feature vector, the matrix of the correlation and similarity is </a:t>
            </a:r>
            <a:r>
              <a:rPr b="1" lang="en" sz="1400">
                <a:solidFill>
                  <a:schemeClr val="lt2"/>
                </a:solidFill>
              </a:rPr>
              <a:t>372x372</a:t>
            </a:r>
            <a:endParaRPr b="1" sz="1400">
              <a:solidFill>
                <a:schemeClr val="lt2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</a:endParaRPr>
          </a:p>
          <a:p>
            <a:pPr indent="-2032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➢"/>
            </a:pPr>
            <a:r>
              <a:rPr lang="en" sz="1400">
                <a:solidFill>
                  <a:schemeClr val="lt2"/>
                </a:solidFill>
              </a:rPr>
              <a:t>The matrix</a:t>
            </a:r>
            <a:r>
              <a:rPr lang="en" sz="1400">
                <a:solidFill>
                  <a:schemeClr val="lt2"/>
                </a:solidFill>
              </a:rPr>
              <a:t> gives us the ability to perform an all-against-all biometric evaluation task</a:t>
            </a:r>
            <a:endParaRPr sz="1400">
              <a:solidFill>
                <a:schemeClr val="lt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 </a:t>
            </a:r>
            <a:endParaRPr sz="1400">
              <a:solidFill>
                <a:srgbClr val="595959"/>
              </a:solidFill>
            </a:endParaRPr>
          </a:p>
        </p:txBody>
      </p:sp>
      <p:sp>
        <p:nvSpPr>
          <p:cNvPr id="669" name="Google Shape;669;p76"/>
          <p:cNvSpPr/>
          <p:nvPr/>
        </p:nvSpPr>
        <p:spPr>
          <a:xfrm rot="10800000">
            <a:off x="6514725" y="-310656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0" name="Google Shape;67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100" y="2921175"/>
            <a:ext cx="5924550" cy="15906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7"/>
          <p:cNvSpPr txBox="1"/>
          <p:nvPr>
            <p:ph idx="1" type="subTitle"/>
          </p:nvPr>
        </p:nvSpPr>
        <p:spPr>
          <a:xfrm>
            <a:off x="349250" y="967900"/>
            <a:ext cx="1505100" cy="2715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</a:rPr>
              <a:t>Similarity Matrix</a:t>
            </a:r>
            <a:endParaRPr sz="1400">
              <a:solidFill>
                <a:srgbClr val="21212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</p:txBody>
      </p:sp>
      <p:pic>
        <p:nvPicPr>
          <p:cNvPr id="676" name="Google Shape;67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275" y="291025"/>
            <a:ext cx="6746826" cy="1746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7" name="Google Shape;67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675" y="2254550"/>
            <a:ext cx="7617423" cy="267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8"/>
          <p:cNvSpPr txBox="1"/>
          <p:nvPr>
            <p:ph type="title"/>
          </p:nvPr>
        </p:nvSpPr>
        <p:spPr>
          <a:xfrm>
            <a:off x="407825" y="291275"/>
            <a:ext cx="4414200" cy="98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Evaluation: </a:t>
            </a:r>
            <a:r>
              <a:rPr lang="en" sz="2100">
                <a:solidFill>
                  <a:srgbClr val="9E9E9E"/>
                </a:solidFill>
              </a:rPr>
              <a:t> </a:t>
            </a:r>
            <a:endParaRPr sz="21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683" name="Google Shape;683;p78"/>
          <p:cNvSpPr txBox="1"/>
          <p:nvPr>
            <p:ph idx="1" type="subTitle"/>
          </p:nvPr>
        </p:nvSpPr>
        <p:spPr>
          <a:xfrm>
            <a:off x="455250" y="895475"/>
            <a:ext cx="7655400" cy="11541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320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➢"/>
            </a:pPr>
            <a:r>
              <a:rPr lang="en" sz="1400">
                <a:solidFill>
                  <a:srgbClr val="212121"/>
                </a:solidFill>
              </a:rPr>
              <a:t>We need to identify all the thresholds to perform a full evaluation of the biometric</a:t>
            </a:r>
            <a:endParaRPr sz="1400">
              <a:solidFill>
                <a:srgbClr val="212121"/>
              </a:solidFill>
            </a:endParaRPr>
          </a:p>
          <a:p>
            <a:pPr indent="-20320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➢"/>
            </a:pPr>
            <a:r>
              <a:rPr b="1" lang="en" sz="1400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pyeer</a:t>
            </a:r>
            <a:r>
              <a:rPr lang="en" sz="1400">
                <a:solidFill>
                  <a:srgbClr val="212121"/>
                </a:solidFill>
              </a:rPr>
              <a:t> library:</a:t>
            </a:r>
            <a:endParaRPr sz="1400">
              <a:solidFill>
                <a:srgbClr val="212121"/>
              </a:solidFill>
            </a:endParaRPr>
          </a:p>
          <a:p>
            <a:pPr indent="-317500" lvl="1" marL="914400" marR="0" rtl="0" algn="just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</a:pPr>
            <a:r>
              <a:rPr lang="en" sz="1400">
                <a:solidFill>
                  <a:srgbClr val="212121"/>
                </a:solidFill>
              </a:rPr>
              <a:t>is using two different scores as the input:</a:t>
            </a:r>
            <a:endParaRPr sz="1400">
              <a:solidFill>
                <a:srgbClr val="212121"/>
              </a:solidFill>
            </a:endParaRPr>
          </a:p>
          <a:p>
            <a:pPr indent="-317500" lvl="2" marL="1371600" marR="0" rtl="0" algn="just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</a:pPr>
            <a:r>
              <a:rPr lang="en" sz="1400">
                <a:solidFill>
                  <a:srgbClr val="212121"/>
                </a:solidFill>
              </a:rPr>
              <a:t>One corresponds to imposter scores</a:t>
            </a:r>
            <a:endParaRPr sz="1400">
              <a:solidFill>
                <a:srgbClr val="212121"/>
              </a:solidFill>
            </a:endParaRPr>
          </a:p>
          <a:p>
            <a:pPr indent="-317500" lvl="2" marL="1371600" marR="0" rtl="0" algn="just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</a:pPr>
            <a:r>
              <a:rPr lang="en" sz="1400">
                <a:solidFill>
                  <a:srgbClr val="212121"/>
                </a:solidFill>
              </a:rPr>
              <a:t>The other is the genuine scores</a:t>
            </a:r>
            <a:endParaRPr sz="1400">
              <a:solidFill>
                <a:srgbClr val="212121"/>
              </a:solidFill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</p:txBody>
      </p:sp>
      <p:sp>
        <p:nvSpPr>
          <p:cNvPr id="684" name="Google Shape;684;p78"/>
          <p:cNvSpPr/>
          <p:nvPr/>
        </p:nvSpPr>
        <p:spPr>
          <a:xfrm rot="10800000">
            <a:off x="6644950" y="-369656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5" name="Google Shape;68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47587"/>
            <a:ext cx="9144003" cy="299591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9"/>
          <p:cNvSpPr txBox="1"/>
          <p:nvPr>
            <p:ph idx="1" type="subTitle"/>
          </p:nvPr>
        </p:nvSpPr>
        <p:spPr>
          <a:xfrm>
            <a:off x="123425" y="895475"/>
            <a:ext cx="2886000" cy="39237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12121"/>
                </a:solidFill>
              </a:rPr>
              <a:t>Model with no augmentation</a:t>
            </a:r>
            <a:r>
              <a:rPr b="1" lang="en" sz="1400">
                <a:solidFill>
                  <a:srgbClr val="212121"/>
                </a:solidFill>
              </a:rPr>
              <a:t>:</a:t>
            </a:r>
            <a:endParaRPr b="1" sz="1400">
              <a:solidFill>
                <a:srgbClr val="21212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➢"/>
            </a:pPr>
            <a:r>
              <a:rPr lang="en" sz="1400">
                <a:solidFill>
                  <a:srgbClr val="212121"/>
                </a:solidFill>
              </a:rPr>
              <a:t>Results are not much satisfactory</a:t>
            </a:r>
            <a:endParaRPr sz="1400">
              <a:solidFill>
                <a:srgbClr val="212121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➢"/>
            </a:pPr>
            <a:r>
              <a:rPr lang="en" sz="1400">
                <a:solidFill>
                  <a:srgbClr val="212121"/>
                </a:solidFill>
              </a:rPr>
              <a:t>According to the distribution figure, the overlap part is where we have wrong scores</a:t>
            </a:r>
            <a:endParaRPr sz="1400">
              <a:solidFill>
                <a:srgbClr val="212121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</p:txBody>
      </p:sp>
      <p:pic>
        <p:nvPicPr>
          <p:cNvPr id="691" name="Google Shape;691;p79"/>
          <p:cNvPicPr preferRelativeResize="0"/>
          <p:nvPr/>
        </p:nvPicPr>
        <p:blipFill rotWithShape="1">
          <a:blip r:embed="rId3">
            <a:alphaModFix/>
          </a:blip>
          <a:srcRect b="2081" l="3374" r="8519" t="5385"/>
          <a:stretch/>
        </p:blipFill>
        <p:spPr>
          <a:xfrm>
            <a:off x="3231200" y="428300"/>
            <a:ext cx="2886075" cy="21240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692" name="Google Shape;692;p79"/>
          <p:cNvPicPr preferRelativeResize="0"/>
          <p:nvPr/>
        </p:nvPicPr>
        <p:blipFill rotWithShape="1">
          <a:blip r:embed="rId4">
            <a:alphaModFix/>
          </a:blip>
          <a:srcRect b="0" l="3730" r="8704" t="4634"/>
          <a:stretch/>
        </p:blipFill>
        <p:spPr>
          <a:xfrm>
            <a:off x="6260375" y="428300"/>
            <a:ext cx="2721925" cy="21240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693" name="Google Shape;693;p79"/>
          <p:cNvPicPr preferRelativeResize="0"/>
          <p:nvPr/>
        </p:nvPicPr>
        <p:blipFill rotWithShape="1">
          <a:blip r:embed="rId5">
            <a:alphaModFix/>
          </a:blip>
          <a:srcRect b="0" l="3505" r="9066" t="4952"/>
          <a:stretch/>
        </p:blipFill>
        <p:spPr>
          <a:xfrm>
            <a:off x="3247925" y="2704775"/>
            <a:ext cx="2886075" cy="21050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694" name="Google Shape;694;p79"/>
          <p:cNvPicPr preferRelativeResize="0"/>
          <p:nvPr/>
        </p:nvPicPr>
        <p:blipFill rotWithShape="1">
          <a:blip r:embed="rId6">
            <a:alphaModFix/>
          </a:blip>
          <a:srcRect b="0" l="1883" r="0" t="0"/>
          <a:stretch/>
        </p:blipFill>
        <p:spPr>
          <a:xfrm>
            <a:off x="6286400" y="2704775"/>
            <a:ext cx="2705200" cy="21050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0"/>
          <p:cNvSpPr txBox="1"/>
          <p:nvPr>
            <p:ph idx="1" type="subTitle"/>
          </p:nvPr>
        </p:nvSpPr>
        <p:spPr>
          <a:xfrm>
            <a:off x="133175" y="609900"/>
            <a:ext cx="2829000" cy="39237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005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12121"/>
                </a:solidFill>
              </a:rPr>
              <a:t>Model with solo rotation: </a:t>
            </a:r>
            <a:endParaRPr b="1" sz="1400">
              <a:solidFill>
                <a:srgbClr val="21212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➢"/>
            </a:pPr>
            <a:r>
              <a:rPr lang="en" sz="1400">
                <a:solidFill>
                  <a:srgbClr val="212121"/>
                </a:solidFill>
              </a:rPr>
              <a:t>B</a:t>
            </a:r>
            <a:r>
              <a:rPr lang="en" sz="1400">
                <a:solidFill>
                  <a:srgbClr val="212121"/>
                </a:solidFill>
              </a:rPr>
              <a:t>etter result w.r.t. the previous one both in cosine and correlation measures</a:t>
            </a:r>
            <a:endParaRPr sz="1400">
              <a:solidFill>
                <a:srgbClr val="212121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➢"/>
            </a:pPr>
            <a:r>
              <a:rPr lang="en" sz="1400">
                <a:solidFill>
                  <a:srgbClr val="212121"/>
                </a:solidFill>
              </a:rPr>
              <a:t>Cosine similarity had a better result in this case</a:t>
            </a:r>
            <a:endParaRPr sz="1400">
              <a:solidFill>
                <a:srgbClr val="212121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➢"/>
            </a:pPr>
            <a:r>
              <a:rPr lang="en" sz="1400">
                <a:solidFill>
                  <a:srgbClr val="212121"/>
                </a:solidFill>
              </a:rPr>
              <a:t>A</a:t>
            </a:r>
            <a:r>
              <a:rPr lang="en" sz="1400">
                <a:solidFill>
                  <a:srgbClr val="212121"/>
                </a:solidFill>
              </a:rPr>
              <a:t>dding more augmentation options could be effective to increase the performance </a:t>
            </a:r>
            <a:endParaRPr sz="1400">
              <a:solidFill>
                <a:srgbClr val="212121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➢"/>
            </a:pPr>
            <a:r>
              <a:rPr lang="en" sz="1400">
                <a:solidFill>
                  <a:srgbClr val="212121"/>
                </a:solidFill>
              </a:rPr>
              <a:t>the EER in the right picture is equal to 0.2 which is better than the previous model</a:t>
            </a:r>
            <a:endParaRPr sz="1400">
              <a:solidFill>
                <a:srgbClr val="212121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➢"/>
            </a:pPr>
            <a:r>
              <a:rPr lang="en" sz="1400">
                <a:solidFill>
                  <a:srgbClr val="212121"/>
                </a:solidFill>
              </a:rPr>
              <a:t>AUC: 0.83 → 0.88</a:t>
            </a:r>
            <a:endParaRPr sz="1400">
              <a:solidFill>
                <a:srgbClr val="212121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</p:txBody>
      </p:sp>
      <p:pic>
        <p:nvPicPr>
          <p:cNvPr id="700" name="Google Shape;700;p80"/>
          <p:cNvPicPr preferRelativeResize="0"/>
          <p:nvPr/>
        </p:nvPicPr>
        <p:blipFill rotWithShape="1">
          <a:blip r:embed="rId3">
            <a:alphaModFix/>
          </a:blip>
          <a:srcRect b="0" l="3219" r="6584" t="5365"/>
          <a:stretch/>
        </p:blipFill>
        <p:spPr>
          <a:xfrm>
            <a:off x="3095525" y="366325"/>
            <a:ext cx="2828925" cy="21431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701" name="Google Shape;701;p80"/>
          <p:cNvPicPr preferRelativeResize="0"/>
          <p:nvPr/>
        </p:nvPicPr>
        <p:blipFill rotWithShape="1">
          <a:blip r:embed="rId4">
            <a:alphaModFix/>
          </a:blip>
          <a:srcRect b="0" l="2760" r="6446" t="0"/>
          <a:stretch/>
        </p:blipFill>
        <p:spPr>
          <a:xfrm>
            <a:off x="6076850" y="349500"/>
            <a:ext cx="2762350" cy="21431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702" name="Google Shape;702;p80"/>
          <p:cNvPicPr preferRelativeResize="0"/>
          <p:nvPr/>
        </p:nvPicPr>
        <p:blipFill rotWithShape="1">
          <a:blip r:embed="rId5">
            <a:alphaModFix/>
          </a:blip>
          <a:srcRect b="0" l="2320" r="5214" t="3660"/>
          <a:stretch/>
        </p:blipFill>
        <p:spPr>
          <a:xfrm>
            <a:off x="3095525" y="2738050"/>
            <a:ext cx="2809875" cy="1964093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703" name="Google Shape;703;p80"/>
          <p:cNvPicPr preferRelativeResize="0"/>
          <p:nvPr/>
        </p:nvPicPr>
        <p:blipFill rotWithShape="1">
          <a:blip r:embed="rId6">
            <a:alphaModFix/>
          </a:blip>
          <a:srcRect b="0" l="1368" r="1601" t="0"/>
          <a:stretch/>
        </p:blipFill>
        <p:spPr>
          <a:xfrm>
            <a:off x="6076850" y="2721225"/>
            <a:ext cx="2762350" cy="1964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1"/>
          <p:cNvSpPr txBox="1"/>
          <p:nvPr>
            <p:ph idx="1" type="subTitle"/>
          </p:nvPr>
        </p:nvSpPr>
        <p:spPr>
          <a:xfrm>
            <a:off x="123425" y="895475"/>
            <a:ext cx="2809800" cy="4062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005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12121"/>
                </a:solidFill>
              </a:rPr>
              <a:t>Model with more augmentation: </a:t>
            </a:r>
            <a:endParaRPr b="1" sz="1400">
              <a:solidFill>
                <a:srgbClr val="21212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➢"/>
            </a:pPr>
            <a:r>
              <a:rPr lang="en" sz="1400">
                <a:solidFill>
                  <a:srgbClr val="212121"/>
                </a:solidFill>
              </a:rPr>
              <a:t>The best model based on the evaluation result</a:t>
            </a:r>
            <a:endParaRPr sz="1400">
              <a:solidFill>
                <a:srgbClr val="212121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➢"/>
            </a:pPr>
            <a:r>
              <a:rPr lang="en" sz="1400">
                <a:solidFill>
                  <a:srgbClr val="212121"/>
                </a:solidFill>
              </a:rPr>
              <a:t>The EER also dropped drastically to a lower value (almost 0.1)</a:t>
            </a:r>
            <a:endParaRPr sz="1400">
              <a:solidFill>
                <a:srgbClr val="212121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➢"/>
            </a:pPr>
            <a:r>
              <a:rPr lang="en" sz="1400">
                <a:solidFill>
                  <a:srgbClr val="212121"/>
                </a:solidFill>
              </a:rPr>
              <a:t>The AUC is now equal to almost 0.97 which is quite impressive due to the nature of the task</a:t>
            </a:r>
            <a:endParaRPr sz="1400">
              <a:solidFill>
                <a:srgbClr val="212121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➢"/>
            </a:pPr>
            <a:r>
              <a:rPr lang="en" sz="1400">
                <a:solidFill>
                  <a:srgbClr val="212121"/>
                </a:solidFill>
              </a:rPr>
              <a:t>The overlap part also reduced dramatically compared to the previous ones</a:t>
            </a:r>
            <a:endParaRPr sz="1400">
              <a:solidFill>
                <a:srgbClr val="212121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</p:txBody>
      </p:sp>
      <p:pic>
        <p:nvPicPr>
          <p:cNvPr id="709" name="Google Shape;709;p81"/>
          <p:cNvPicPr preferRelativeResize="0"/>
          <p:nvPr/>
        </p:nvPicPr>
        <p:blipFill rotWithShape="1">
          <a:blip r:embed="rId3">
            <a:alphaModFix/>
          </a:blip>
          <a:srcRect b="0" l="2706" r="6483" t="3353"/>
          <a:stretch/>
        </p:blipFill>
        <p:spPr>
          <a:xfrm>
            <a:off x="3247925" y="373325"/>
            <a:ext cx="2809875" cy="20955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710" name="Google Shape;710;p81"/>
          <p:cNvPicPr preferRelativeResize="0"/>
          <p:nvPr/>
        </p:nvPicPr>
        <p:blipFill rotWithShape="1">
          <a:blip r:embed="rId4">
            <a:alphaModFix/>
          </a:blip>
          <a:srcRect b="0" l="3696" r="7232" t="4461"/>
          <a:stretch/>
        </p:blipFill>
        <p:spPr>
          <a:xfrm>
            <a:off x="6210200" y="381000"/>
            <a:ext cx="2629000" cy="20955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711" name="Google Shape;711;p81"/>
          <p:cNvPicPr preferRelativeResize="0"/>
          <p:nvPr/>
        </p:nvPicPr>
        <p:blipFill rotWithShape="1">
          <a:blip r:embed="rId5">
            <a:alphaModFix/>
          </a:blip>
          <a:srcRect b="0" l="2574" r="7715" t="3633"/>
          <a:stretch/>
        </p:blipFill>
        <p:spPr>
          <a:xfrm>
            <a:off x="3247925" y="2621225"/>
            <a:ext cx="2752725" cy="21979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712" name="Google Shape;712;p81"/>
          <p:cNvPicPr preferRelativeResize="0"/>
          <p:nvPr/>
        </p:nvPicPr>
        <p:blipFill rotWithShape="1">
          <a:blip r:embed="rId6">
            <a:alphaModFix/>
          </a:blip>
          <a:srcRect b="2104" l="2089" r="1608" t="0"/>
          <a:stretch/>
        </p:blipFill>
        <p:spPr>
          <a:xfrm>
            <a:off x="6153050" y="2628900"/>
            <a:ext cx="2686150" cy="21979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2"/>
          <p:cNvSpPr txBox="1"/>
          <p:nvPr>
            <p:ph type="title"/>
          </p:nvPr>
        </p:nvSpPr>
        <p:spPr>
          <a:xfrm>
            <a:off x="720000" y="375275"/>
            <a:ext cx="42003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/>
              <a:t> for your attention!</a:t>
            </a:r>
            <a:endParaRPr/>
          </a:p>
        </p:txBody>
      </p:sp>
      <p:sp>
        <p:nvSpPr>
          <p:cNvPr id="718" name="Google Shape;718;p82"/>
          <p:cNvSpPr txBox="1"/>
          <p:nvPr>
            <p:ph idx="2" type="subTitle"/>
          </p:nvPr>
        </p:nvSpPr>
        <p:spPr>
          <a:xfrm>
            <a:off x="1710600" y="2542925"/>
            <a:ext cx="3015900" cy="3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Any Questions?</a:t>
            </a:r>
            <a:endParaRPr b="1" sz="2400"/>
          </a:p>
        </p:txBody>
      </p:sp>
      <p:sp>
        <p:nvSpPr>
          <p:cNvPr id="719" name="Google Shape;719;p82"/>
          <p:cNvSpPr/>
          <p:nvPr/>
        </p:nvSpPr>
        <p:spPr>
          <a:xfrm>
            <a:off x="720000" y="3385600"/>
            <a:ext cx="4121700" cy="86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teymoori.1947458@studenti.uniroma1.it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shabani.1966731@studenti.uniroma1.it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720" name="Google Shape;720;p82"/>
          <p:cNvSpPr txBox="1"/>
          <p:nvPr>
            <p:ph idx="2" type="subTitle"/>
          </p:nvPr>
        </p:nvSpPr>
        <p:spPr>
          <a:xfrm>
            <a:off x="1453750" y="4713650"/>
            <a:ext cx="3015900" cy="3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June 2022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6"/>
          <p:cNvSpPr/>
          <p:nvPr/>
        </p:nvSpPr>
        <p:spPr>
          <a:xfrm>
            <a:off x="570600" y="1210350"/>
            <a:ext cx="8002800" cy="2940600"/>
          </a:xfrm>
          <a:prstGeom prst="roundRect">
            <a:avLst>
              <a:gd fmla="val 11903" name="adj"/>
            </a:avLst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chemeClr val="lt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6"/>
          <p:cNvSpPr txBox="1"/>
          <p:nvPr>
            <p:ph idx="4294967295" type="title"/>
          </p:nvPr>
        </p:nvSpPr>
        <p:spPr>
          <a:xfrm>
            <a:off x="5693175" y="2174243"/>
            <a:ext cx="2421900" cy="5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 </a:t>
            </a:r>
            <a:r>
              <a:rPr b="1" lang="en">
                <a:solidFill>
                  <a:schemeClr val="dk2"/>
                </a:solidFill>
              </a:rPr>
              <a:t>Introduction</a:t>
            </a:r>
            <a:endParaRPr b="1" sz="3800">
              <a:solidFill>
                <a:schemeClr val="dk2"/>
              </a:solidFill>
            </a:endParaRPr>
          </a:p>
        </p:txBody>
      </p:sp>
      <p:sp>
        <p:nvSpPr>
          <p:cNvPr id="482" name="Google Shape;482;p56"/>
          <p:cNvSpPr txBox="1"/>
          <p:nvPr>
            <p:ph idx="4294967295" type="title"/>
          </p:nvPr>
        </p:nvSpPr>
        <p:spPr>
          <a:xfrm>
            <a:off x="4692250" y="2145150"/>
            <a:ext cx="688800" cy="5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lt1"/>
                </a:solidFill>
              </a:rPr>
              <a:t>01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483" name="Google Shape;483;p56"/>
          <p:cNvPicPr preferRelativeResize="0"/>
          <p:nvPr/>
        </p:nvPicPr>
        <p:blipFill rotWithShape="1">
          <a:blip r:embed="rId3">
            <a:alphaModFix/>
          </a:blip>
          <a:srcRect b="0" l="36374" r="19715" t="0"/>
          <a:stretch/>
        </p:blipFill>
        <p:spPr>
          <a:xfrm>
            <a:off x="848425" y="673350"/>
            <a:ext cx="3552000" cy="3796800"/>
          </a:xfrm>
          <a:prstGeom prst="roundRect">
            <a:avLst>
              <a:gd fmla="val 10435" name="adj"/>
            </a:avLst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C2C2C2">
                <a:alpha val="41000"/>
              </a:srgbClr>
            </a:outerShdw>
          </a:effectLst>
        </p:spPr>
      </p:pic>
      <p:sp>
        <p:nvSpPr>
          <p:cNvPr id="484" name="Google Shape;484;p56"/>
          <p:cNvSpPr/>
          <p:nvPr/>
        </p:nvSpPr>
        <p:spPr>
          <a:xfrm rot="10800000">
            <a:off x="38800" y="-680481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6"/>
          <p:cNvSpPr/>
          <p:nvPr/>
        </p:nvSpPr>
        <p:spPr>
          <a:xfrm>
            <a:off x="7334450" y="4470144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7"/>
          <p:cNvSpPr/>
          <p:nvPr/>
        </p:nvSpPr>
        <p:spPr>
          <a:xfrm>
            <a:off x="0" y="0"/>
            <a:ext cx="5759700" cy="51435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>
            <a:noFill/>
          </a:ln>
          <a:effectLst>
            <a:outerShdw blurRad="142875" rotWithShape="0" algn="bl" dir="5400000" dist="19050">
              <a:schemeClr val="lt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7"/>
          <p:cNvSpPr txBox="1"/>
          <p:nvPr>
            <p:ph type="title"/>
          </p:nvPr>
        </p:nvSpPr>
        <p:spPr>
          <a:xfrm>
            <a:off x="254587" y="203446"/>
            <a:ext cx="3736800" cy="53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 sz="3500">
                <a:solidFill>
                  <a:schemeClr val="dk2"/>
                </a:solidFill>
              </a:rPr>
              <a:t>Introduction: </a:t>
            </a:r>
            <a:r>
              <a:rPr lang="en" sz="2400">
                <a:solidFill>
                  <a:srgbClr val="9E9E9E"/>
                </a:solidFill>
              </a:rPr>
              <a:t>Motivation</a:t>
            </a:r>
            <a:endParaRPr sz="2400">
              <a:solidFill>
                <a:srgbClr val="9E9E9E"/>
              </a:solidFill>
            </a:endParaRPr>
          </a:p>
        </p:txBody>
      </p:sp>
      <p:sp>
        <p:nvSpPr>
          <p:cNvPr id="492" name="Google Shape;492;p57"/>
          <p:cNvSpPr txBox="1"/>
          <p:nvPr>
            <p:ph idx="1" type="subTitle"/>
          </p:nvPr>
        </p:nvSpPr>
        <p:spPr>
          <a:xfrm>
            <a:off x="439200" y="954475"/>
            <a:ext cx="5075700" cy="39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➢"/>
            </a:pPr>
            <a:r>
              <a:rPr lang="en" sz="1500">
                <a:solidFill>
                  <a:schemeClr val="lt2"/>
                </a:solidFill>
              </a:rPr>
              <a:t> Help in determining the valid writer based on their handwritten text</a:t>
            </a:r>
            <a:endParaRPr sz="1500">
              <a:solidFill>
                <a:schemeClr val="lt2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-2095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➢"/>
            </a:pPr>
            <a:r>
              <a:rPr lang="en" sz="1500">
                <a:solidFill>
                  <a:schemeClr val="lt2"/>
                </a:solidFill>
              </a:rPr>
              <a:t>Used in various fields like security, literature analysis, and signature analysis</a:t>
            </a:r>
            <a:endParaRPr sz="15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-2095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➢"/>
            </a:pPr>
            <a:r>
              <a:rPr lang="en" sz="1500">
                <a:solidFill>
                  <a:schemeClr val="lt2"/>
                </a:solidFill>
              </a:rPr>
              <a:t>Handwritten documents can be primarily divided into two classes: </a:t>
            </a:r>
            <a:endParaRPr sz="15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-20955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>
                <a:solidFill>
                  <a:schemeClr val="dk2"/>
                </a:solidFill>
              </a:rPr>
              <a:t>Online → documents contains </a:t>
            </a:r>
            <a:endParaRPr sz="1500">
              <a:solidFill>
                <a:schemeClr val="dk2"/>
              </a:solidFill>
            </a:endParaRPr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➢"/>
            </a:pPr>
            <a:r>
              <a:rPr lang="en" sz="1500">
                <a:solidFill>
                  <a:schemeClr val="dk2"/>
                </a:solidFill>
              </a:rPr>
              <a:t>the coordinates of pen movements, </a:t>
            </a:r>
            <a:endParaRPr sz="1500">
              <a:solidFill>
                <a:schemeClr val="dk2"/>
              </a:solidFill>
            </a:endParaRPr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➢"/>
            </a:pPr>
            <a:r>
              <a:rPr lang="en" sz="1500">
                <a:solidFill>
                  <a:schemeClr val="dk2"/>
                </a:solidFill>
              </a:rPr>
              <a:t>pen-up and pen-down events.</a:t>
            </a:r>
            <a:endParaRPr sz="1500">
              <a:solidFill>
                <a:schemeClr val="dk2"/>
              </a:solidFill>
            </a:endParaRPr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➢"/>
            </a:pPr>
            <a:r>
              <a:rPr lang="en" sz="1500">
                <a:solidFill>
                  <a:schemeClr val="dk2"/>
                </a:solidFill>
              </a:rPr>
              <a:t>etc..</a:t>
            </a:r>
            <a:endParaRPr sz="1500">
              <a:solidFill>
                <a:schemeClr val="dk2"/>
              </a:solidFill>
            </a:endParaRPr>
          </a:p>
          <a:p>
            <a:pPr indent="-20955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>
                <a:solidFill>
                  <a:schemeClr val="dk2"/>
                </a:solidFill>
              </a:rPr>
              <a:t>Offline → documents are scanned images of handwritten documents.</a:t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493" name="Google Shape;4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825" y="0"/>
            <a:ext cx="3384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7"/>
          <p:cNvSpPr/>
          <p:nvPr/>
        </p:nvSpPr>
        <p:spPr>
          <a:xfrm>
            <a:off x="653925" y="3923500"/>
            <a:ext cx="4421100" cy="53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 txBox="1"/>
          <p:nvPr>
            <p:ph type="title"/>
          </p:nvPr>
        </p:nvSpPr>
        <p:spPr>
          <a:xfrm>
            <a:off x="430795" y="142365"/>
            <a:ext cx="5873100" cy="4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Introduction:</a:t>
            </a:r>
            <a:r>
              <a:rPr lang="en" sz="3200">
                <a:solidFill>
                  <a:schemeClr val="accent1"/>
                </a:solidFill>
              </a:rPr>
              <a:t> </a:t>
            </a:r>
            <a:r>
              <a:rPr lang="en" sz="2100">
                <a:solidFill>
                  <a:srgbClr val="9E9E9E"/>
                </a:solidFill>
              </a:rPr>
              <a:t>Architecture</a:t>
            </a:r>
            <a:endParaRPr sz="2100">
              <a:solidFill>
                <a:srgbClr val="9E9E9E"/>
              </a:solidFill>
            </a:endParaRPr>
          </a:p>
        </p:txBody>
      </p:sp>
      <p:sp>
        <p:nvSpPr>
          <p:cNvPr id="500" name="Google Shape;500;p58"/>
          <p:cNvSpPr txBox="1"/>
          <p:nvPr>
            <p:ph idx="1" type="subTitle"/>
          </p:nvPr>
        </p:nvSpPr>
        <p:spPr>
          <a:xfrm>
            <a:off x="430800" y="678075"/>
            <a:ext cx="8558100" cy="220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 The project is done in three stages: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>
                <a:solidFill>
                  <a:schemeClr val="dk2"/>
                </a:solidFill>
              </a:rPr>
              <a:t>Image pre-processing to remove noise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>
                <a:solidFill>
                  <a:schemeClr val="dk2"/>
                </a:solidFill>
              </a:rPr>
              <a:t>Feature extraction using AlexNet-based CNN architecture (We changed a bit during training)</a:t>
            </a:r>
            <a:endParaRPr sz="1500">
              <a:solidFill>
                <a:schemeClr val="dk2"/>
              </a:solidFill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500"/>
              <a:buChar char="➢"/>
            </a:pPr>
            <a:r>
              <a:rPr lang="en" sz="1500">
                <a:solidFill>
                  <a:srgbClr val="9E9E9E"/>
                </a:solidFill>
              </a:rPr>
              <a:t>5 convolutional , 3 max-pooling, 2 normalization, 2 FC, and 1 softmax layers</a:t>
            </a:r>
            <a:endParaRPr sz="1500">
              <a:solidFill>
                <a:srgbClr val="9E9E9E"/>
              </a:solidFill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500"/>
              <a:buChar char="➢"/>
            </a:pPr>
            <a:r>
              <a:rPr lang="en" sz="1500">
                <a:solidFill>
                  <a:srgbClr val="9E9E9E"/>
                </a:solidFill>
              </a:rPr>
              <a:t>Each convolutional layer consists of convolutional filters and a function ReLU</a:t>
            </a:r>
            <a:endParaRPr sz="1500">
              <a:solidFill>
                <a:srgbClr val="9E9E9E"/>
              </a:solidFill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500"/>
              <a:buChar char="➢"/>
            </a:pPr>
            <a:r>
              <a:rPr lang="en" sz="1500">
                <a:solidFill>
                  <a:srgbClr val="9E9E9E"/>
                </a:solidFill>
              </a:rPr>
              <a:t>Input size is fixed due to the FC layers(224 x 224)</a:t>
            </a:r>
            <a:endParaRPr sz="1500">
              <a:solidFill>
                <a:srgbClr val="9E9E9E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>
                <a:solidFill>
                  <a:schemeClr val="dk2"/>
                </a:solidFill>
              </a:rPr>
              <a:t>Verification</a:t>
            </a:r>
            <a:r>
              <a:rPr lang="en" sz="1500">
                <a:solidFill>
                  <a:schemeClr val="dk2"/>
                </a:solidFill>
              </a:rPr>
              <a:t> using all-against-all multiple template approach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501" name="Google Shape;5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900" y="3006175"/>
            <a:ext cx="5581824" cy="2058249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rgbClr val="F2F2F2"/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9"/>
          <p:cNvSpPr/>
          <p:nvPr/>
        </p:nvSpPr>
        <p:spPr>
          <a:xfrm>
            <a:off x="570600" y="1210350"/>
            <a:ext cx="8339700" cy="2940600"/>
          </a:xfrm>
          <a:prstGeom prst="roundRect">
            <a:avLst>
              <a:gd fmla="val 11903" name="adj"/>
            </a:avLst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chemeClr val="lt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9"/>
          <p:cNvSpPr txBox="1"/>
          <p:nvPr>
            <p:ph idx="4294967295" type="title"/>
          </p:nvPr>
        </p:nvSpPr>
        <p:spPr>
          <a:xfrm>
            <a:off x="5580650" y="1687950"/>
            <a:ext cx="2992800" cy="177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Data Providing</a:t>
            </a:r>
            <a:endParaRPr b="1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&amp;</a:t>
            </a:r>
            <a:endParaRPr b="1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Pre-Processing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08" name="Google Shape;508;p59"/>
          <p:cNvSpPr txBox="1"/>
          <p:nvPr>
            <p:ph idx="4294967295" type="title"/>
          </p:nvPr>
        </p:nvSpPr>
        <p:spPr>
          <a:xfrm>
            <a:off x="4616049" y="2145150"/>
            <a:ext cx="812100" cy="5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lt1"/>
                </a:solidFill>
              </a:rPr>
              <a:t>02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09" name="Google Shape;509;p59"/>
          <p:cNvPicPr preferRelativeResize="0"/>
          <p:nvPr/>
        </p:nvPicPr>
        <p:blipFill rotWithShape="1">
          <a:blip r:embed="rId3">
            <a:alphaModFix/>
          </a:blip>
          <a:srcRect b="0" l="0" r="0" t="-14850"/>
          <a:stretch/>
        </p:blipFill>
        <p:spPr>
          <a:xfrm>
            <a:off x="848425" y="673350"/>
            <a:ext cx="3552000" cy="3796800"/>
          </a:xfrm>
          <a:prstGeom prst="roundRect">
            <a:avLst>
              <a:gd fmla="val 10435" name="adj"/>
            </a:avLst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C2C2C2">
                <a:alpha val="41000"/>
              </a:srgbClr>
            </a:outerShdw>
          </a:effectLst>
        </p:spPr>
      </p:pic>
      <p:sp>
        <p:nvSpPr>
          <p:cNvPr id="510" name="Google Shape;510;p59"/>
          <p:cNvSpPr/>
          <p:nvPr/>
        </p:nvSpPr>
        <p:spPr>
          <a:xfrm rot="10800000">
            <a:off x="38800" y="-528081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9"/>
          <p:cNvSpPr/>
          <p:nvPr/>
        </p:nvSpPr>
        <p:spPr>
          <a:xfrm>
            <a:off x="7334450" y="4470144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0"/>
          <p:cNvSpPr txBox="1"/>
          <p:nvPr>
            <p:ph idx="5" type="title"/>
          </p:nvPr>
        </p:nvSpPr>
        <p:spPr>
          <a:xfrm>
            <a:off x="153994" y="146356"/>
            <a:ext cx="67203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Data Providing and Image Pre-processing </a:t>
            </a:r>
            <a:r>
              <a:rPr b="0" lang="en" sz="2700">
                <a:solidFill>
                  <a:srgbClr val="9E9E9E"/>
                </a:solidFill>
                <a:latin typeface="Oswald"/>
                <a:ea typeface="Oswald"/>
                <a:cs typeface="Oswald"/>
                <a:sym typeface="Oswald"/>
              </a:rPr>
              <a:t>Procedure</a:t>
            </a:r>
            <a:endParaRPr b="0" sz="1600">
              <a:solidFill>
                <a:srgbClr val="9E9E9E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17" name="Google Shape;517;p60"/>
          <p:cNvCxnSpPr>
            <a:stCxn id="518" idx="7"/>
            <a:endCxn id="519" idx="3"/>
          </p:cNvCxnSpPr>
          <p:nvPr/>
        </p:nvCxnSpPr>
        <p:spPr>
          <a:xfrm flipH="1" rot="10800000">
            <a:off x="1736810" y="2978760"/>
            <a:ext cx="1177200" cy="759000"/>
          </a:xfrm>
          <a:prstGeom prst="straightConnector1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60"/>
          <p:cNvCxnSpPr>
            <a:stCxn id="519" idx="5"/>
            <a:endCxn id="521" idx="1"/>
          </p:cNvCxnSpPr>
          <p:nvPr/>
        </p:nvCxnSpPr>
        <p:spPr>
          <a:xfrm>
            <a:off x="3511944" y="2978872"/>
            <a:ext cx="1179600" cy="759000"/>
          </a:xfrm>
          <a:prstGeom prst="straightConnector1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60"/>
          <p:cNvCxnSpPr>
            <a:stCxn id="521" idx="7"/>
            <a:endCxn id="523" idx="3"/>
          </p:cNvCxnSpPr>
          <p:nvPr/>
        </p:nvCxnSpPr>
        <p:spPr>
          <a:xfrm flipH="1" rot="10800000">
            <a:off x="5289271" y="2978760"/>
            <a:ext cx="1178400" cy="759000"/>
          </a:xfrm>
          <a:prstGeom prst="straightConnector1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" name="Google Shape;518;p60"/>
          <p:cNvSpPr/>
          <p:nvPr/>
        </p:nvSpPr>
        <p:spPr>
          <a:xfrm>
            <a:off x="1015216" y="3615404"/>
            <a:ext cx="845400" cy="835500"/>
          </a:xfrm>
          <a:prstGeom prst="ellipse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E9E9E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b="1">
              <a:solidFill>
                <a:srgbClr val="9E9E9E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4" name="Google Shape;524;p60"/>
          <p:cNvSpPr/>
          <p:nvPr/>
        </p:nvSpPr>
        <p:spPr>
          <a:xfrm>
            <a:off x="763744" y="3366812"/>
            <a:ext cx="1348800" cy="1332900"/>
          </a:xfrm>
          <a:prstGeom prst="blockArc">
            <a:avLst>
              <a:gd fmla="val 19966104" name="adj1"/>
              <a:gd fmla="val 1850511" name="adj2"/>
              <a:gd fmla="val 9051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0"/>
          <p:cNvSpPr/>
          <p:nvPr/>
        </p:nvSpPr>
        <p:spPr>
          <a:xfrm>
            <a:off x="4567677" y="3615404"/>
            <a:ext cx="845400" cy="835500"/>
          </a:xfrm>
          <a:prstGeom prst="ellipse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E9E9E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b="1" sz="3000">
              <a:solidFill>
                <a:srgbClr val="9E9E9E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5" name="Google Shape;525;p60"/>
          <p:cNvSpPr/>
          <p:nvPr/>
        </p:nvSpPr>
        <p:spPr>
          <a:xfrm rot="5008812">
            <a:off x="4321522" y="3359706"/>
            <a:ext cx="1331612" cy="1348137"/>
          </a:xfrm>
          <a:prstGeom prst="blockArc">
            <a:avLst>
              <a:gd fmla="val 7558344" name="adj1"/>
              <a:gd fmla="val 15223599" name="adj2"/>
              <a:gd fmla="val 8678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0"/>
          <p:cNvSpPr/>
          <p:nvPr/>
        </p:nvSpPr>
        <p:spPr>
          <a:xfrm>
            <a:off x="6343908" y="2265728"/>
            <a:ext cx="845400" cy="835500"/>
          </a:xfrm>
          <a:prstGeom prst="ellipse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E9E9E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b="1" sz="3000">
              <a:solidFill>
                <a:srgbClr val="9E9E9E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6" name="Google Shape;526;p60"/>
          <p:cNvSpPr/>
          <p:nvPr/>
        </p:nvSpPr>
        <p:spPr>
          <a:xfrm rot="-4111133">
            <a:off x="6099266" y="2010359"/>
            <a:ext cx="1335356" cy="1346602"/>
          </a:xfrm>
          <a:prstGeom prst="blockArc">
            <a:avLst>
              <a:gd fmla="val 7630252" name="adj1"/>
              <a:gd fmla="val 11218651" name="adj2"/>
              <a:gd fmla="val 8577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0"/>
          <p:cNvSpPr txBox="1"/>
          <p:nvPr>
            <p:ph idx="2" type="title"/>
          </p:nvPr>
        </p:nvSpPr>
        <p:spPr>
          <a:xfrm>
            <a:off x="511550" y="2247191"/>
            <a:ext cx="2202300" cy="2802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Paragraph Extracting</a:t>
            </a:r>
            <a:endParaRPr sz="15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9E9E9E"/>
                </a:solidFill>
                <a:latin typeface="Oswald"/>
                <a:ea typeface="Oswald"/>
                <a:cs typeface="Oswald"/>
                <a:sym typeface="Oswald"/>
              </a:rPr>
              <a:t>Using coordinates in XML files</a:t>
            </a:r>
            <a:r>
              <a:rPr lang="en" sz="15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5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8" name="Google Shape;528;p60"/>
          <p:cNvSpPr txBox="1"/>
          <p:nvPr>
            <p:ph idx="2" type="title"/>
          </p:nvPr>
        </p:nvSpPr>
        <p:spPr>
          <a:xfrm>
            <a:off x="3948995" y="2760080"/>
            <a:ext cx="2061600" cy="2802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Image Pre-processing</a:t>
            </a:r>
            <a:endParaRPr sz="15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9E9E9E"/>
                </a:solidFill>
                <a:latin typeface="Oswald"/>
                <a:ea typeface="Oswald"/>
                <a:cs typeface="Oswald"/>
                <a:sym typeface="Oswald"/>
              </a:rPr>
              <a:t>Using Gaussian Blur and Canny edge detector</a:t>
            </a:r>
            <a:endParaRPr sz="15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9" name="Google Shape;519;p60"/>
          <p:cNvSpPr/>
          <p:nvPr/>
        </p:nvSpPr>
        <p:spPr>
          <a:xfrm>
            <a:off x="2790349" y="2265728"/>
            <a:ext cx="845400" cy="835500"/>
          </a:xfrm>
          <a:prstGeom prst="ellipse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E9E9E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b="1" sz="3000">
              <a:solidFill>
                <a:srgbClr val="9E9E9E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9" name="Google Shape;529;p60"/>
          <p:cNvSpPr/>
          <p:nvPr/>
        </p:nvSpPr>
        <p:spPr>
          <a:xfrm rot="3582004">
            <a:off x="2544780" y="2011381"/>
            <a:ext cx="1336698" cy="1344487"/>
          </a:xfrm>
          <a:prstGeom prst="blockArc">
            <a:avLst>
              <a:gd fmla="val 2672861" name="adj1"/>
              <a:gd fmla="val 14566258" name="adj2"/>
              <a:gd fmla="val 8261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0"/>
          <p:cNvSpPr txBox="1"/>
          <p:nvPr>
            <p:ph idx="2" type="title"/>
          </p:nvPr>
        </p:nvSpPr>
        <p:spPr>
          <a:xfrm>
            <a:off x="2128869" y="3916877"/>
            <a:ext cx="1494900" cy="2802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Raw Dataset</a:t>
            </a:r>
            <a:endParaRPr sz="15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9E9E9E"/>
                </a:solidFill>
                <a:latin typeface="Oswald"/>
                <a:ea typeface="Oswald"/>
                <a:cs typeface="Oswald"/>
                <a:sym typeface="Oswald"/>
              </a:rPr>
              <a:t>IAM Handwriting Database</a:t>
            </a:r>
            <a:endParaRPr sz="15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1" name="Google Shape;531;p60"/>
          <p:cNvSpPr txBox="1"/>
          <p:nvPr>
            <p:ph idx="2" type="title"/>
          </p:nvPr>
        </p:nvSpPr>
        <p:spPr>
          <a:xfrm>
            <a:off x="5840754" y="3455591"/>
            <a:ext cx="2092200" cy="1944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Writer Selection </a:t>
            </a:r>
            <a:endParaRPr sz="15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9E9E9E"/>
                </a:solidFill>
                <a:latin typeface="Oswald"/>
                <a:ea typeface="Oswald"/>
                <a:cs typeface="Oswald"/>
                <a:sym typeface="Oswald"/>
              </a:rPr>
              <a:t>having a suitable number of train and test samples</a:t>
            </a:r>
            <a:endParaRPr sz="15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32" name="Google Shape;532;p60"/>
          <p:cNvCxnSpPr/>
          <p:nvPr/>
        </p:nvCxnSpPr>
        <p:spPr>
          <a:xfrm>
            <a:off x="6004200" y="1721425"/>
            <a:ext cx="774900" cy="525600"/>
          </a:xfrm>
          <a:prstGeom prst="straightConnector1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60"/>
          <p:cNvSpPr/>
          <p:nvPr/>
        </p:nvSpPr>
        <p:spPr>
          <a:xfrm>
            <a:off x="5231183" y="1080403"/>
            <a:ext cx="845400" cy="835500"/>
          </a:xfrm>
          <a:prstGeom prst="ellipse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E9E9E"/>
                </a:solidFill>
                <a:latin typeface="Oswald"/>
                <a:ea typeface="Oswald"/>
                <a:cs typeface="Oswald"/>
                <a:sym typeface="Oswald"/>
              </a:rPr>
              <a:t>05</a:t>
            </a:r>
            <a:endParaRPr b="1" sz="3000">
              <a:solidFill>
                <a:srgbClr val="9E9E9E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4" name="Google Shape;534;p60"/>
          <p:cNvSpPr/>
          <p:nvPr/>
        </p:nvSpPr>
        <p:spPr>
          <a:xfrm rot="9741663">
            <a:off x="4988075" y="855260"/>
            <a:ext cx="1331606" cy="1348165"/>
          </a:xfrm>
          <a:prstGeom prst="blockArc">
            <a:avLst>
              <a:gd fmla="val 7558344" name="adj1"/>
              <a:gd fmla="val 15223599" name="adj2"/>
              <a:gd fmla="val 8678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0"/>
          <p:cNvSpPr txBox="1"/>
          <p:nvPr>
            <p:ph idx="2" type="title"/>
          </p:nvPr>
        </p:nvSpPr>
        <p:spPr>
          <a:xfrm>
            <a:off x="6403545" y="1305130"/>
            <a:ext cx="2061600" cy="2802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Splitting</a:t>
            </a:r>
            <a:endParaRPr sz="15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9E9E9E"/>
                </a:solidFill>
                <a:latin typeface="Oswald"/>
                <a:ea typeface="Oswald"/>
                <a:cs typeface="Oswald"/>
                <a:sym typeface="Oswald"/>
              </a:rPr>
              <a:t>Split data into train and test set, Cropping to increase dataset</a:t>
            </a:r>
            <a:endParaRPr sz="15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1"/>
          <p:cNvSpPr txBox="1"/>
          <p:nvPr>
            <p:ph type="title"/>
          </p:nvPr>
        </p:nvSpPr>
        <p:spPr>
          <a:xfrm>
            <a:off x="407825" y="291275"/>
            <a:ext cx="4097400" cy="4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Data Providing</a:t>
            </a:r>
            <a:r>
              <a:rPr lang="en" sz="3200">
                <a:solidFill>
                  <a:schemeClr val="dk2"/>
                </a:solidFill>
              </a:rPr>
              <a:t>: </a:t>
            </a:r>
            <a:r>
              <a:rPr lang="en" sz="2100">
                <a:solidFill>
                  <a:srgbClr val="9E9E9E"/>
                </a:solidFill>
              </a:rPr>
              <a:t>Raw Dataset</a:t>
            </a:r>
            <a:endParaRPr sz="2100">
              <a:solidFill>
                <a:srgbClr val="9E9E9E"/>
              </a:solidFill>
            </a:endParaRPr>
          </a:p>
        </p:txBody>
      </p:sp>
      <p:sp>
        <p:nvSpPr>
          <p:cNvPr id="541" name="Google Shape;541;p61"/>
          <p:cNvSpPr txBox="1"/>
          <p:nvPr>
            <p:ph idx="1" type="subTitle"/>
          </p:nvPr>
        </p:nvSpPr>
        <p:spPr>
          <a:xfrm>
            <a:off x="366975" y="954475"/>
            <a:ext cx="5586600" cy="36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➢"/>
            </a:pPr>
            <a:r>
              <a:rPr lang="en" sz="1500">
                <a:solidFill>
                  <a:schemeClr val="lt2"/>
                </a:solidFill>
              </a:rPr>
              <a:t>The IAM Handwriting Database (</a:t>
            </a:r>
            <a:r>
              <a:rPr lang="en" sz="1500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n" sz="1500">
                <a:solidFill>
                  <a:schemeClr val="lt2"/>
                </a:solidFill>
              </a:rPr>
              <a:t>)</a:t>
            </a:r>
            <a:endParaRPr sz="1500">
              <a:solidFill>
                <a:schemeClr val="lt2"/>
              </a:solidFill>
            </a:endParaRPr>
          </a:p>
          <a:p>
            <a:pPr indent="-2095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➢"/>
            </a:pPr>
            <a:r>
              <a:rPr lang="en" sz="1500">
                <a:solidFill>
                  <a:schemeClr val="lt2"/>
                </a:solidFill>
              </a:rPr>
              <a:t>The database has some characteristics such as:</a:t>
            </a:r>
            <a:endParaRPr sz="1500">
              <a:solidFill>
                <a:schemeClr val="lt2"/>
              </a:solidFill>
            </a:endParaRPr>
          </a:p>
          <a:p>
            <a:pPr indent="-209550" lvl="1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>
                <a:solidFill>
                  <a:schemeClr val="dk2"/>
                </a:solidFill>
              </a:rPr>
              <a:t>Images in resolution of 300dpi</a:t>
            </a:r>
            <a:endParaRPr sz="1500">
              <a:solidFill>
                <a:schemeClr val="dk2"/>
              </a:solidFill>
            </a:endParaRPr>
          </a:p>
          <a:p>
            <a:pPr indent="-209550" lvl="1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>
                <a:solidFill>
                  <a:schemeClr val="dk2"/>
                </a:solidFill>
              </a:rPr>
              <a:t>PNG images with 256 gray levels</a:t>
            </a:r>
            <a:endParaRPr sz="1500">
              <a:solidFill>
                <a:schemeClr val="dk2"/>
              </a:solidFill>
            </a:endParaRPr>
          </a:p>
          <a:p>
            <a:pPr indent="-209550" lvl="1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>
                <a:solidFill>
                  <a:schemeClr val="dk2"/>
                </a:solidFill>
              </a:rPr>
              <a:t>657 different writers</a:t>
            </a:r>
            <a:endParaRPr sz="1500">
              <a:solidFill>
                <a:schemeClr val="dk2"/>
              </a:solidFill>
            </a:endParaRPr>
          </a:p>
          <a:p>
            <a:pPr indent="-209550" lvl="1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>
                <a:solidFill>
                  <a:schemeClr val="dk2"/>
                </a:solidFill>
              </a:rPr>
              <a:t>English text</a:t>
            </a:r>
            <a:endParaRPr sz="1500">
              <a:solidFill>
                <a:schemeClr val="dk2"/>
              </a:solidFill>
            </a:endParaRPr>
          </a:p>
          <a:p>
            <a:pPr indent="-209550" lvl="1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>
                <a:solidFill>
                  <a:schemeClr val="dk2"/>
                </a:solidFill>
              </a:rPr>
              <a:t>Writer ID appears on top of the forms</a:t>
            </a:r>
            <a:endParaRPr sz="1500">
              <a:solidFill>
                <a:schemeClr val="dk2"/>
              </a:solidFill>
            </a:endParaRPr>
          </a:p>
          <a:p>
            <a:pPr indent="-209550" lvl="1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>
                <a:solidFill>
                  <a:schemeClr val="dk2"/>
                </a:solidFill>
              </a:rPr>
              <a:t>XML file contains metadata</a:t>
            </a:r>
            <a:endParaRPr sz="15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542" name="Google Shape;54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3575" y="0"/>
            <a:ext cx="3190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1"/>
          <p:cNvSpPr/>
          <p:nvPr/>
        </p:nvSpPr>
        <p:spPr>
          <a:xfrm>
            <a:off x="-389050" y="4386469"/>
            <a:ext cx="2165000" cy="1265125"/>
          </a:xfrm>
          <a:custGeom>
            <a:rect b="b" l="l" r="r" t="t"/>
            <a:pathLst>
              <a:path extrusionOk="0" h="50605" w="86600">
                <a:moveTo>
                  <a:pt x="43297" y="1"/>
                </a:moveTo>
                <a:cubicBezTo>
                  <a:pt x="42353" y="1"/>
                  <a:pt x="41405" y="366"/>
                  <a:pt x="40675" y="1096"/>
                </a:cubicBezTo>
                <a:lnTo>
                  <a:pt x="1438" y="40333"/>
                </a:lnTo>
                <a:cubicBezTo>
                  <a:pt x="0" y="41771"/>
                  <a:pt x="0" y="44122"/>
                  <a:pt x="1438" y="45560"/>
                </a:cubicBezTo>
                <a:lnTo>
                  <a:pt x="6483" y="50604"/>
                </a:lnTo>
                <a:lnTo>
                  <a:pt x="40675" y="16412"/>
                </a:lnTo>
                <a:cubicBezTo>
                  <a:pt x="41405" y="15693"/>
                  <a:pt x="42353" y="15333"/>
                  <a:pt x="43297" y="15333"/>
                </a:cubicBezTo>
                <a:cubicBezTo>
                  <a:pt x="44241" y="15333"/>
                  <a:pt x="45183" y="15693"/>
                  <a:pt x="45902" y="16412"/>
                </a:cubicBezTo>
                <a:lnTo>
                  <a:pt x="80117" y="50604"/>
                </a:lnTo>
                <a:lnTo>
                  <a:pt x="85162" y="45560"/>
                </a:lnTo>
                <a:cubicBezTo>
                  <a:pt x="86600" y="44122"/>
                  <a:pt x="86600" y="41771"/>
                  <a:pt x="85162" y="40333"/>
                </a:cubicBezTo>
                <a:lnTo>
                  <a:pt x="45902" y="1096"/>
                </a:lnTo>
                <a:cubicBezTo>
                  <a:pt x="45183" y="366"/>
                  <a:pt x="44241" y="1"/>
                  <a:pt x="43297" y="1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2"/>
          <p:cNvSpPr txBox="1"/>
          <p:nvPr>
            <p:ph idx="5" type="title"/>
          </p:nvPr>
        </p:nvSpPr>
        <p:spPr>
          <a:xfrm>
            <a:off x="583500" y="277375"/>
            <a:ext cx="47451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2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Data Providing:</a:t>
            </a:r>
            <a:r>
              <a:rPr b="0" lang="en" sz="2100">
                <a:solidFill>
                  <a:srgbClr val="9E9E9E"/>
                </a:solidFill>
                <a:latin typeface="Oswald"/>
                <a:ea typeface="Oswald"/>
                <a:cs typeface="Oswald"/>
                <a:sym typeface="Oswald"/>
              </a:rPr>
              <a:t> Paragraphs Extracting</a:t>
            </a:r>
            <a:endParaRPr b="0" sz="2100">
              <a:solidFill>
                <a:srgbClr val="9E9E9E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9" name="Google Shape;549;p62"/>
          <p:cNvSpPr txBox="1"/>
          <p:nvPr>
            <p:ph idx="6" type="subTitle"/>
          </p:nvPr>
        </p:nvSpPr>
        <p:spPr>
          <a:xfrm>
            <a:off x="523600" y="964000"/>
            <a:ext cx="71868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ONLY </a:t>
            </a:r>
            <a:r>
              <a:rPr lang="en" sz="1500">
                <a:solidFill>
                  <a:schemeClr val="lt2"/>
                </a:solidFill>
              </a:rPr>
              <a:t>handwritten section was extracted by using the metadata in the XML file</a:t>
            </a:r>
            <a:endParaRPr sz="15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550" name="Google Shape;55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99" y="1724275"/>
            <a:ext cx="2074576" cy="26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2"/>
          <p:cNvSpPr/>
          <p:nvPr/>
        </p:nvSpPr>
        <p:spPr>
          <a:xfrm>
            <a:off x="1405425" y="2274075"/>
            <a:ext cx="1698300" cy="1356600"/>
          </a:xfrm>
          <a:prstGeom prst="rect">
            <a:avLst/>
          </a:prstGeom>
          <a:noFill/>
          <a:ln cap="flat" cmpd="sng" w="1905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62"/>
          <p:cNvPicPr preferRelativeResize="0"/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>
            <a:off x="3335713" y="2576675"/>
            <a:ext cx="8382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5975" y="1494553"/>
            <a:ext cx="3975650" cy="33726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Project Proposal Minitheme by Slidesgo">
  <a:themeElements>
    <a:clrScheme name="Simple Light">
      <a:dk1>
        <a:srgbClr val="FFFFFF"/>
      </a:dk1>
      <a:lt1>
        <a:srgbClr val="E0E0E0"/>
      </a:lt1>
      <a:dk2>
        <a:srgbClr val="666666"/>
      </a:dk2>
      <a:lt2>
        <a:srgbClr val="000000"/>
      </a:lt2>
      <a:accent1>
        <a:srgbClr val="96FFF3"/>
      </a:accent1>
      <a:accent2>
        <a:srgbClr val="8F1EA0"/>
      </a:accent2>
      <a:accent3>
        <a:srgbClr val="3DC6FF"/>
      </a:accent3>
      <a:accent4>
        <a:srgbClr val="2619AA"/>
      </a:accent4>
      <a:accent5>
        <a:srgbClr val="190057"/>
      </a:accent5>
      <a:accent6>
        <a:srgbClr val="F13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Grayscale Project Proposal by Slidesgo">
  <a:themeElements>
    <a:clrScheme name="Simple Light">
      <a:dk1>
        <a:srgbClr val="191919"/>
      </a:dk1>
      <a:lt1>
        <a:srgbClr val="FFFFFF"/>
      </a:lt1>
      <a:dk2>
        <a:srgbClr val="EEEEEE"/>
      </a:dk2>
      <a:lt2>
        <a:srgbClr val="595959"/>
      </a:lt2>
      <a:accent1>
        <a:srgbClr val="33333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